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63" r:id="rId3"/>
    <p:sldId id="257" r:id="rId4"/>
    <p:sldId id="258" r:id="rId5"/>
    <p:sldId id="260" r:id="rId6"/>
    <p:sldId id="264" r:id="rId7"/>
    <p:sldId id="259" r:id="rId8"/>
    <p:sldId id="265" r:id="rId9"/>
    <p:sldId id="267" r:id="rId10"/>
    <p:sldId id="261" r:id="rId11"/>
    <p:sldId id="270" r:id="rId12"/>
    <p:sldId id="268" r:id="rId13"/>
    <p:sldId id="269" r:id="rId14"/>
    <p:sldId id="266" r:id="rId15"/>
    <p:sldId id="262" r:id="rId16"/>
    <p:sldId id="275" r:id="rId17"/>
    <p:sldId id="276" r:id="rId18"/>
    <p:sldId id="273" r:id="rId19"/>
    <p:sldId id="274" r:id="rId20"/>
    <p:sldId id="271" r:id="rId21"/>
    <p:sldId id="272" r:id="rId22"/>
    <p:sldId id="27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8" autoAdjust="0"/>
    <p:restoredTop sz="69714" autoAdjust="0"/>
  </p:normalViewPr>
  <p:slideViewPr>
    <p:cSldViewPr snapToGrid="0">
      <p:cViewPr varScale="1">
        <p:scale>
          <a:sx n="85" d="100"/>
          <a:sy n="85" d="100"/>
        </p:scale>
        <p:origin x="14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DE348B-3572-41B8-9933-9D987614A9A6}" type="datetimeFigureOut">
              <a:rPr lang="en-US" smtClean="0"/>
              <a:t>10/29/2014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3D500E-4C9E-4429-979A-168513C625AF}" type="slidenum">
              <a:rPr lang="en-US" smtClean="0"/>
              <a:t>‹#›</a:t>
            </a:fld>
            <a:endParaRPr lang="en-US"/>
          </a:p>
        </p:txBody>
      </p:sp>
    </p:spTree>
    <p:extLst>
      <p:ext uri="{BB962C8B-B14F-4D97-AF65-F5344CB8AC3E}">
        <p14:creationId xmlns:p14="http://schemas.microsoft.com/office/powerpoint/2010/main" val="1650147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en.wikipedia.org/wiki/Load_balancer" TargetMode="External"/><Relationship Id="rId3" Type="http://schemas.openxmlformats.org/officeDocument/2006/relationships/hyperlink" Target="http://en.wikipedia.org/wiki/Multi-user" TargetMode="External"/><Relationship Id="rId7" Type="http://schemas.openxmlformats.org/officeDocument/2006/relationships/hyperlink" Target="http://en.wikipedia.org/wiki/Cloud_computing#cite_note-hamdaqa-54"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en.wikipedia.org/wiki/Virtual_machines" TargetMode="External"/><Relationship Id="rId5" Type="http://schemas.openxmlformats.org/officeDocument/2006/relationships/hyperlink" Target="http://en.wikipedia.org/wiki/Computer_terminal" TargetMode="External"/><Relationship Id="rId4" Type="http://schemas.openxmlformats.org/officeDocument/2006/relationships/hyperlink" Target="http://en.wikipedia.org/wiki/Mainframes" TargetMode="External"/><Relationship Id="rId9" Type="http://schemas.openxmlformats.org/officeDocument/2006/relationships/hyperlink" Target="http://en.wikipedia.org/wiki/Multitenant"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en.wikipedia.org/wiki/Hyper-V" TargetMode="External"/><Relationship Id="rId13" Type="http://schemas.openxmlformats.org/officeDocument/2006/relationships/hyperlink" Target="http://en.wikipedia.org/wiki/Cloud_computing#cite_note-DHAC-49" TargetMode="External"/><Relationship Id="rId3" Type="http://schemas.openxmlformats.org/officeDocument/2006/relationships/hyperlink" Target="http://en.wikipedia.org/wiki/Hypervisor" TargetMode="External"/><Relationship Id="rId7" Type="http://schemas.openxmlformats.org/officeDocument/2006/relationships/hyperlink" Target="http://en.wikipedia.org/wiki/VMware_ESX" TargetMode="External"/><Relationship Id="rId12" Type="http://schemas.openxmlformats.org/officeDocument/2006/relationships/hyperlink" Target="http://en.wikipedia.org/wiki/VLAN" TargetMode="External"/><Relationship Id="rId2" Type="http://schemas.openxmlformats.org/officeDocument/2006/relationships/slide" Target="../slides/slide20.xml"/><Relationship Id="rId16" Type="http://schemas.openxmlformats.org/officeDocument/2006/relationships/hyperlink" Target="http://en.wikipedia.org/wiki/Carrier_cloud" TargetMode="External"/><Relationship Id="rId1" Type="http://schemas.openxmlformats.org/officeDocument/2006/relationships/notesMaster" Target="../notesMasters/notesMaster1.xml"/><Relationship Id="rId6" Type="http://schemas.openxmlformats.org/officeDocument/2006/relationships/hyperlink" Target="http://en.wikipedia.org/wiki/Kernel-based_Virtual_Machine" TargetMode="External"/><Relationship Id="rId11" Type="http://schemas.openxmlformats.org/officeDocument/2006/relationships/hyperlink" Target="http://en.wikipedia.org/wiki/Object_storage" TargetMode="External"/><Relationship Id="rId5" Type="http://schemas.openxmlformats.org/officeDocument/2006/relationships/hyperlink" Target="http://en.wikipedia.org/wiki/VirtualBox" TargetMode="External"/><Relationship Id="rId15" Type="http://schemas.openxmlformats.org/officeDocument/2006/relationships/hyperlink" Target="http://en.wikipedia.org/wiki/Wide_area_network" TargetMode="External"/><Relationship Id="rId10" Type="http://schemas.openxmlformats.org/officeDocument/2006/relationships/hyperlink" Target="http://en.wikipedia.org/wiki/Block_storage" TargetMode="External"/><Relationship Id="rId4" Type="http://schemas.openxmlformats.org/officeDocument/2006/relationships/hyperlink" Target="http://en.wikipedia.org/wiki/Xen" TargetMode="External"/><Relationship Id="rId9" Type="http://schemas.openxmlformats.org/officeDocument/2006/relationships/hyperlink" Target="http://en.wikipedia.org/wiki/Disk_image" TargetMode="External"/><Relationship Id="rId14" Type="http://schemas.openxmlformats.org/officeDocument/2006/relationships/hyperlink" Target="http://en.wikipedia.org/wiki/Data_centers"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en.wikipedia.org/wiki/Virtual_appliance"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en.wikipedia.org/wiki/Emulation" TargetMode="External"/><Relationship Id="rId5" Type="http://schemas.openxmlformats.org/officeDocument/2006/relationships/hyperlink" Target="http://en.wikipedia.org/wiki/Amazon_EC2" TargetMode="External"/><Relationship Id="rId4" Type="http://schemas.openxmlformats.org/officeDocument/2006/relationships/hyperlink" Target="http://en.wikipedia.org/wiki/Virtual_machine"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cloud is just a metaphor for the Internet. It goes back to the days of flowcharts and presentations that would represent the gigantic server-farm infrastructure of the Internet as nothing but a puffy, white cumulonimbus cloud, accepting connections and doling out information as it floats.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73D500E-4C9E-4429-979A-168513C625AF}" type="slidenum">
              <a:rPr lang="en-US" smtClean="0"/>
              <a:t>7</a:t>
            </a:fld>
            <a:endParaRPr lang="en-US"/>
          </a:p>
        </p:txBody>
      </p:sp>
    </p:spTree>
    <p:extLst>
      <p:ext uri="{BB962C8B-B14F-4D97-AF65-F5344CB8AC3E}">
        <p14:creationId xmlns:p14="http://schemas.microsoft.com/office/powerpoint/2010/main" val="26322556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some extent they can be defined in contrast to private clouds which ring-fence the pool of underlying computing resources, creating a distinct cloud platform to which only a single </a:t>
            </a:r>
            <a:r>
              <a:rPr lang="en-US" dirty="0" err="1" smtClean="0"/>
              <a:t>organisation</a:t>
            </a:r>
            <a:r>
              <a:rPr lang="en-US" dirty="0" smtClean="0"/>
              <a:t> has access. Public clouds, however, provide services to multiple clients using the same shared infrastructure.</a:t>
            </a:r>
            <a:endParaRPr lang="en-US" dirty="0"/>
          </a:p>
        </p:txBody>
      </p:sp>
      <p:sp>
        <p:nvSpPr>
          <p:cNvPr id="4" name="Slide Number Placeholder 3"/>
          <p:cNvSpPr>
            <a:spLocks noGrp="1"/>
          </p:cNvSpPr>
          <p:nvPr>
            <p:ph type="sldNum" sz="quarter" idx="10"/>
          </p:nvPr>
        </p:nvSpPr>
        <p:spPr/>
        <p:txBody>
          <a:bodyPr/>
          <a:lstStyle/>
          <a:p>
            <a:fld id="{673D500E-4C9E-4429-979A-168513C625AF}" type="slidenum">
              <a:rPr lang="en-US" smtClean="0"/>
              <a:t>11</a:t>
            </a:fld>
            <a:endParaRPr lang="en-US"/>
          </a:p>
        </p:txBody>
      </p:sp>
    </p:spTree>
    <p:extLst>
      <p:ext uri="{BB962C8B-B14F-4D97-AF65-F5344CB8AC3E}">
        <p14:creationId xmlns:p14="http://schemas.microsoft.com/office/powerpoint/2010/main" val="1389092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Thin clients have their roots in </a:t>
            </a:r>
            <a:r>
              <a:rPr lang="en-US" dirty="0" smtClean="0">
                <a:hlinkClick r:id="rId3" tooltip="Multi-user"/>
              </a:rPr>
              <a:t>multi-user systems</a:t>
            </a:r>
            <a:r>
              <a:rPr lang="en-US" dirty="0" smtClean="0"/>
              <a:t>, traditionally </a:t>
            </a:r>
            <a:r>
              <a:rPr lang="en-US" dirty="0" smtClean="0">
                <a:hlinkClick r:id="rId4" tooltip="Mainframes"/>
              </a:rPr>
              <a:t>mainframes</a:t>
            </a:r>
            <a:r>
              <a:rPr lang="en-US" dirty="0" smtClean="0"/>
              <a:t> accessed by some sort of </a:t>
            </a:r>
            <a:r>
              <a:rPr lang="en-US" dirty="0" smtClean="0">
                <a:hlinkClick r:id="rId5" tooltip="Computer terminal"/>
              </a:rPr>
              <a:t>terminal</a:t>
            </a:r>
            <a:r>
              <a:rPr lang="en-US" dirty="0" smtClean="0"/>
              <a:t> computer</a:t>
            </a:r>
          </a:p>
          <a:p>
            <a:endParaRPr lang="en-US" dirty="0" smtClean="0"/>
          </a:p>
          <a:p>
            <a:r>
              <a:rPr lang="en-US" dirty="0" smtClean="0"/>
              <a:t>In the SaaS model, cloud providers install and operate application software in the cloud and cloud users access the software from cloud clients. </a:t>
            </a:r>
          </a:p>
          <a:p>
            <a:endParaRPr lang="en-US" dirty="0" smtClean="0"/>
          </a:p>
          <a:p>
            <a:r>
              <a:rPr lang="en-US" dirty="0" smtClean="0"/>
              <a:t>Cloud users do not manage the cloud infrastructure and platform where the application runs. </a:t>
            </a:r>
          </a:p>
          <a:p>
            <a:endParaRPr lang="en-US" dirty="0" smtClean="0"/>
          </a:p>
          <a:p>
            <a:r>
              <a:rPr lang="en-US" dirty="0" smtClean="0"/>
              <a:t>This eliminates the need to install and run the application on the cloud user's own computers, which simplifies maintenance and support. </a:t>
            </a:r>
          </a:p>
          <a:p>
            <a:endParaRPr lang="en-US" dirty="0" smtClean="0"/>
          </a:p>
          <a:p>
            <a:r>
              <a:rPr lang="en-US" dirty="0" smtClean="0"/>
              <a:t>Cloud applications are different from other applications in their scalability—which can be achieved by cloning tasks onto multiple </a:t>
            </a:r>
            <a:r>
              <a:rPr lang="en-US" dirty="0" smtClean="0">
                <a:hlinkClick r:id="rId6" tooltip="Virtual machines"/>
              </a:rPr>
              <a:t>virtual machines</a:t>
            </a:r>
            <a:r>
              <a:rPr lang="en-US" dirty="0" smtClean="0"/>
              <a:t> at run-time to meet changing work demand.</a:t>
            </a:r>
            <a:r>
              <a:rPr lang="en-US" baseline="30000" dirty="0" smtClean="0">
                <a:hlinkClick r:id="rId7"/>
              </a:rPr>
              <a:t>[54]</a:t>
            </a:r>
            <a:r>
              <a:rPr lang="en-US" dirty="0" smtClean="0"/>
              <a:t> </a:t>
            </a:r>
            <a:r>
              <a:rPr lang="en-US" dirty="0" smtClean="0">
                <a:hlinkClick r:id="rId8" tooltip="Load balancer"/>
              </a:rPr>
              <a:t>Load balancers</a:t>
            </a:r>
            <a:r>
              <a:rPr lang="en-US" dirty="0" smtClean="0"/>
              <a:t> distribute the work over the set of virtual machines. </a:t>
            </a:r>
          </a:p>
          <a:p>
            <a:endParaRPr lang="en-US" dirty="0" smtClean="0"/>
          </a:p>
          <a:p>
            <a:r>
              <a:rPr lang="en-US" dirty="0" smtClean="0"/>
              <a:t>This process is transparent to the cloud user, who sees only a single access point. To accommodate a large number of cloud users, cloud applications can be </a:t>
            </a:r>
            <a:r>
              <a:rPr lang="en-US" i="1" dirty="0" smtClean="0">
                <a:hlinkClick r:id="rId9" tooltip="Multitenant"/>
              </a:rPr>
              <a:t>multitenant</a:t>
            </a:r>
            <a:r>
              <a:rPr lang="en-US" dirty="0" smtClean="0"/>
              <a:t>, that is, any machine serves more than one cloud user organization.</a:t>
            </a:r>
            <a:endParaRPr lang="en-US" dirty="0"/>
          </a:p>
        </p:txBody>
      </p:sp>
      <p:sp>
        <p:nvSpPr>
          <p:cNvPr id="4" name="Slide Number Placeholder 3"/>
          <p:cNvSpPr>
            <a:spLocks noGrp="1"/>
          </p:cNvSpPr>
          <p:nvPr>
            <p:ph type="sldNum" sz="quarter" idx="10"/>
          </p:nvPr>
        </p:nvSpPr>
        <p:spPr/>
        <p:txBody>
          <a:bodyPr/>
          <a:lstStyle/>
          <a:p>
            <a:fld id="{673D500E-4C9E-4429-979A-168513C625AF}" type="slidenum">
              <a:rPr lang="en-US" smtClean="0"/>
              <a:t>16</a:t>
            </a:fld>
            <a:endParaRPr lang="en-US"/>
          </a:p>
        </p:txBody>
      </p:sp>
    </p:spTree>
    <p:extLst>
      <p:ext uri="{BB962C8B-B14F-4D97-AF65-F5344CB8AC3E}">
        <p14:creationId xmlns:p14="http://schemas.microsoft.com/office/powerpoint/2010/main" val="7716709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 TurboTax</a:t>
            </a:r>
            <a:endParaRPr lang="en-US" dirty="0"/>
          </a:p>
        </p:txBody>
      </p:sp>
      <p:sp>
        <p:nvSpPr>
          <p:cNvPr id="4" name="Slide Number Placeholder 3"/>
          <p:cNvSpPr>
            <a:spLocks noGrp="1"/>
          </p:cNvSpPr>
          <p:nvPr>
            <p:ph type="sldNum" sz="quarter" idx="10"/>
          </p:nvPr>
        </p:nvSpPr>
        <p:spPr/>
        <p:txBody>
          <a:bodyPr/>
          <a:lstStyle/>
          <a:p>
            <a:fld id="{673D500E-4C9E-4429-979A-168513C625AF}" type="slidenum">
              <a:rPr lang="en-US" smtClean="0"/>
              <a:t>17</a:t>
            </a:fld>
            <a:endParaRPr lang="en-US"/>
          </a:p>
        </p:txBody>
      </p:sp>
    </p:spTree>
    <p:extLst>
      <p:ext uri="{BB962C8B-B14F-4D97-AF65-F5344CB8AC3E}">
        <p14:creationId xmlns:p14="http://schemas.microsoft.com/office/powerpoint/2010/main" val="896198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Features in PaaS offering:</a:t>
            </a:r>
          </a:p>
          <a:p>
            <a:r>
              <a:rPr lang="en-US" dirty="0" smtClean="0"/>
              <a:t>Operating system</a:t>
            </a:r>
          </a:p>
          <a:p>
            <a:r>
              <a:rPr lang="en-US" dirty="0" smtClean="0"/>
              <a:t>Server-side scripting environment</a:t>
            </a:r>
          </a:p>
          <a:p>
            <a:r>
              <a:rPr lang="en-US" dirty="0" smtClean="0"/>
              <a:t>Database management system</a:t>
            </a:r>
          </a:p>
          <a:p>
            <a:r>
              <a:rPr lang="en-US" dirty="0" smtClean="0"/>
              <a:t>Server Software</a:t>
            </a:r>
          </a:p>
          <a:p>
            <a:r>
              <a:rPr lang="en-US" dirty="0" smtClean="0"/>
              <a:t>Support</a:t>
            </a:r>
          </a:p>
          <a:p>
            <a:r>
              <a:rPr lang="en-US" dirty="0" smtClean="0"/>
              <a:t>Storage</a:t>
            </a:r>
          </a:p>
          <a:p>
            <a:r>
              <a:rPr lang="en-US" dirty="0" smtClean="0"/>
              <a:t>Network access</a:t>
            </a:r>
          </a:p>
          <a:p>
            <a:r>
              <a:rPr lang="en-US" dirty="0" smtClean="0"/>
              <a:t>Tools for design and development</a:t>
            </a:r>
          </a:p>
          <a:p>
            <a:r>
              <a:rPr lang="en-US" dirty="0" smtClean="0"/>
              <a:t>Hosting</a:t>
            </a:r>
          </a:p>
          <a:p>
            <a:endParaRPr lang="en-US" dirty="0" smtClean="0"/>
          </a:p>
          <a:p>
            <a:r>
              <a:rPr lang="en-US" dirty="0" smtClean="0"/>
              <a:t>Software developers, web developers and businesses can benefit from PaaS. Whether building an application which they are planning to offer over the internet or software to be sold out of the box, software developers may take advantage of a PaaS solution. For example, web developers can use individual PaaS environments at every stage of the process to develop, test and ultimately host their websites. However, businesses that are developing their own internal software can also </a:t>
            </a:r>
            <a:r>
              <a:rPr lang="en-US" dirty="0" err="1" smtClean="0"/>
              <a:t>utilise</a:t>
            </a:r>
            <a:r>
              <a:rPr lang="en-US" dirty="0" smtClean="0"/>
              <a:t> Platform as a Service, particularly to create distinct ring-fenced development and testing environments.</a:t>
            </a:r>
            <a:endParaRPr lang="en-US" dirty="0"/>
          </a:p>
        </p:txBody>
      </p:sp>
      <p:sp>
        <p:nvSpPr>
          <p:cNvPr id="4" name="Slide Number Placeholder 3"/>
          <p:cNvSpPr>
            <a:spLocks noGrp="1"/>
          </p:cNvSpPr>
          <p:nvPr>
            <p:ph type="sldNum" sz="quarter" idx="10"/>
          </p:nvPr>
        </p:nvSpPr>
        <p:spPr/>
        <p:txBody>
          <a:bodyPr/>
          <a:lstStyle/>
          <a:p>
            <a:fld id="{673D500E-4C9E-4429-979A-168513C625AF}" type="slidenum">
              <a:rPr lang="en-US" smtClean="0"/>
              <a:t>18</a:t>
            </a:fld>
            <a:endParaRPr lang="en-US"/>
          </a:p>
        </p:txBody>
      </p:sp>
    </p:spTree>
    <p:extLst>
      <p:ext uri="{BB962C8B-B14F-4D97-AF65-F5344CB8AC3E}">
        <p14:creationId xmlns:p14="http://schemas.microsoft.com/office/powerpoint/2010/main" val="3938410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Elastic Beanstalk is the fastest and simplest way to deploy your application on AWS. You simply use the AWS Management Console, a </a:t>
            </a:r>
            <a:r>
              <a:rPr lang="en-US" dirty="0" err="1" smtClean="0"/>
              <a:t>Git</a:t>
            </a:r>
            <a:r>
              <a:rPr lang="en-US" dirty="0" smtClean="0"/>
              <a:t> repository, or an integrated development environment (IDE) such as Eclipse or Visual Studio to upload your application, and Elastic Beanstalk automatically handles the deployment details of capacity provisioning, load balancing, auto-scaling, and application health monitoring. Within minutes, your application will be ready to use without any infrastructure or resource configuration work on your part.</a:t>
            </a:r>
          </a:p>
          <a:p>
            <a:endParaRPr lang="en-US" dirty="0" smtClean="0"/>
          </a:p>
          <a:p>
            <a:r>
              <a:rPr lang="en-US" dirty="0" smtClean="0"/>
              <a:t>Elastic Beanstalk automatically scales your application up and down based on your applications specific need using easily adjustable Auto Scaling settings. For example, you can use CPU utilization metrics to trigger Auto Scaling actions. With Elastic Beanstalk, your application can handle peaks in workload or traffic while minimizing your costs.</a:t>
            </a:r>
          </a:p>
          <a:p>
            <a:endParaRPr lang="en-US" dirty="0" smtClean="0"/>
          </a:p>
          <a:p>
            <a:r>
              <a:rPr lang="en-US" dirty="0" smtClean="0"/>
              <a:t>Elastic Beanstalk provisions and operates the infrastructure and manages the application stack for you, so you don't have to spend the time or develop the expertise. Instead, you can focus on writing code rather than spending time managing and configuring servers, databases, load balancers, firewalls, and networks.</a:t>
            </a:r>
            <a:endParaRPr lang="en-US" dirty="0"/>
          </a:p>
        </p:txBody>
      </p:sp>
      <p:sp>
        <p:nvSpPr>
          <p:cNvPr id="4" name="Slide Number Placeholder 3"/>
          <p:cNvSpPr>
            <a:spLocks noGrp="1"/>
          </p:cNvSpPr>
          <p:nvPr>
            <p:ph type="sldNum" sz="quarter" idx="10"/>
          </p:nvPr>
        </p:nvSpPr>
        <p:spPr/>
        <p:txBody>
          <a:bodyPr/>
          <a:lstStyle/>
          <a:p>
            <a:fld id="{673D500E-4C9E-4429-979A-168513C625AF}" type="slidenum">
              <a:rPr lang="en-US" smtClean="0"/>
              <a:t>19</a:t>
            </a:fld>
            <a:endParaRPr lang="en-US"/>
          </a:p>
        </p:txBody>
      </p:sp>
    </p:spTree>
    <p:extLst>
      <p:ext uri="{BB962C8B-B14F-4D97-AF65-F5344CB8AC3E}">
        <p14:creationId xmlns:p14="http://schemas.microsoft.com/office/powerpoint/2010/main" val="1967834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most basic cloud-service model &amp; according to the IETF (Internet Engineering Task Force), providers of IaaS offer computers – physical or (more often) virtual machines – and other resources. (A </a:t>
            </a:r>
            <a:r>
              <a:rPr lang="en-US" dirty="0" smtClean="0">
                <a:hlinkClick r:id="rId3" tooltip="Hypervisor"/>
              </a:rPr>
              <a:t>hypervisor</a:t>
            </a:r>
            <a:r>
              <a:rPr lang="en-US" dirty="0" smtClean="0"/>
              <a:t>, such as </a:t>
            </a:r>
            <a:r>
              <a:rPr lang="en-US" dirty="0" err="1" smtClean="0">
                <a:hlinkClick r:id="rId4" tooltip="Xen"/>
              </a:rPr>
              <a:t>Xen</a:t>
            </a:r>
            <a:r>
              <a:rPr lang="en-US" dirty="0" smtClean="0"/>
              <a:t>, </a:t>
            </a:r>
            <a:r>
              <a:rPr lang="en-US" dirty="0" smtClean="0">
                <a:hlinkClick r:id="rId5" tooltip="VirtualBox"/>
              </a:rPr>
              <a:t>Oracle </a:t>
            </a:r>
            <a:r>
              <a:rPr lang="en-US" dirty="0" err="1" smtClean="0">
                <a:hlinkClick r:id="rId5" tooltip="VirtualBox"/>
              </a:rPr>
              <a:t>VirtualBox</a:t>
            </a:r>
            <a:r>
              <a:rPr lang="en-US" dirty="0" smtClean="0"/>
              <a:t>, </a:t>
            </a:r>
            <a:r>
              <a:rPr lang="en-US" dirty="0" smtClean="0">
                <a:hlinkClick r:id="rId6" tooltip="Kernel-based Virtual Machine"/>
              </a:rPr>
              <a:t>KVM</a:t>
            </a:r>
            <a:r>
              <a:rPr lang="en-US" dirty="0" smtClean="0"/>
              <a:t>, </a:t>
            </a:r>
            <a:r>
              <a:rPr lang="en-US" dirty="0" smtClean="0">
                <a:hlinkClick r:id="rId7" tooltip="VMware ESX"/>
              </a:rPr>
              <a:t>VMware ESX/</a:t>
            </a:r>
            <a:r>
              <a:rPr lang="en-US" dirty="0" err="1" smtClean="0">
                <a:hlinkClick r:id="rId7" tooltip="VMware ESX"/>
              </a:rPr>
              <a:t>ESXi</a:t>
            </a:r>
            <a:r>
              <a:rPr lang="en-US" dirty="0" smtClean="0"/>
              <a:t>, or </a:t>
            </a:r>
            <a:r>
              <a:rPr lang="en-US" dirty="0" smtClean="0">
                <a:hlinkClick r:id="rId8" tooltip="Hyper-V"/>
              </a:rPr>
              <a:t>Hyper-V</a:t>
            </a:r>
            <a:r>
              <a:rPr lang="en-US" dirty="0" smtClean="0"/>
              <a:t> runs the virtual machines as guests. </a:t>
            </a:r>
          </a:p>
          <a:p>
            <a:endParaRPr lang="en-US" dirty="0" smtClean="0"/>
          </a:p>
          <a:p>
            <a:r>
              <a:rPr lang="en-US" dirty="0" smtClean="0"/>
              <a:t>Pools of hypervisors within the cloud operational support-system can support large numbers of virtual machines and the ability to scale services up and down according to customers' varying requirements.) IaaS clouds often offer additional resources such as a virtual-machine </a:t>
            </a:r>
            <a:r>
              <a:rPr lang="en-US" dirty="0" smtClean="0">
                <a:hlinkClick r:id="rId9" tooltip="Disk image"/>
              </a:rPr>
              <a:t>disk image</a:t>
            </a:r>
            <a:r>
              <a:rPr lang="en-US" dirty="0" smtClean="0"/>
              <a:t> library, raw </a:t>
            </a:r>
            <a:r>
              <a:rPr lang="en-US" dirty="0" smtClean="0">
                <a:hlinkClick r:id="rId10" tooltip="Block storage"/>
              </a:rPr>
              <a:t>block storage</a:t>
            </a:r>
            <a:r>
              <a:rPr lang="en-US" dirty="0" smtClean="0"/>
              <a:t>, and file or </a:t>
            </a:r>
            <a:r>
              <a:rPr lang="en-US" dirty="0" smtClean="0">
                <a:hlinkClick r:id="rId11" tooltip="Object storage"/>
              </a:rPr>
              <a:t>object storage</a:t>
            </a:r>
            <a:r>
              <a:rPr lang="en-US" dirty="0" smtClean="0"/>
              <a:t>, firewalls, load balancers, IP addresses, </a:t>
            </a:r>
            <a:r>
              <a:rPr lang="en-US" dirty="0" smtClean="0">
                <a:hlinkClick r:id="rId12" tooltip="VLAN"/>
              </a:rPr>
              <a:t>virtual local area networks</a:t>
            </a:r>
            <a:r>
              <a:rPr lang="en-US" dirty="0" smtClean="0"/>
              <a:t> (VLANs), and software bundles.</a:t>
            </a:r>
            <a:r>
              <a:rPr lang="en-US" baseline="30000" dirty="0" smtClean="0">
                <a:hlinkClick r:id="rId13"/>
              </a:rPr>
              <a:t>[49]</a:t>
            </a:r>
            <a:r>
              <a:rPr lang="en-US" dirty="0" smtClean="0"/>
              <a:t> IaaS-cloud providers supply these resources on-demand from their large pools installed in </a:t>
            </a:r>
            <a:r>
              <a:rPr lang="en-US" dirty="0" smtClean="0">
                <a:hlinkClick r:id="rId14" tooltip="Data centers"/>
              </a:rPr>
              <a:t>data centers</a:t>
            </a:r>
            <a:r>
              <a:rPr lang="en-US" dirty="0" smtClean="0"/>
              <a:t>. </a:t>
            </a:r>
          </a:p>
          <a:p>
            <a:endParaRPr lang="en-US" dirty="0" smtClean="0"/>
          </a:p>
          <a:p>
            <a:r>
              <a:rPr lang="en-US" dirty="0" smtClean="0"/>
              <a:t>For </a:t>
            </a:r>
            <a:r>
              <a:rPr lang="en-US" dirty="0" smtClean="0">
                <a:hlinkClick r:id="rId15" tooltip="Wide area network"/>
              </a:rPr>
              <a:t>wide-area</a:t>
            </a:r>
            <a:r>
              <a:rPr lang="en-US" dirty="0" smtClean="0"/>
              <a:t> connectivity, customers can use either the Internet or </a:t>
            </a:r>
            <a:r>
              <a:rPr lang="en-US" dirty="0" smtClean="0">
                <a:hlinkClick r:id="rId16" tooltip="Carrier cloud"/>
              </a:rPr>
              <a:t>carrier clouds</a:t>
            </a:r>
            <a:r>
              <a:rPr lang="en-US" dirty="0" smtClean="0"/>
              <a:t> (dedicated virtual private networks).</a:t>
            </a:r>
          </a:p>
          <a:p>
            <a:endParaRPr lang="en-US" dirty="0" smtClean="0"/>
          </a:p>
          <a:p>
            <a:r>
              <a:rPr lang="en-US" dirty="0" smtClean="0"/>
              <a:t>To deploy their applications, cloud users install operating-system images and their application software on the cloud infrastructure. In this model, the cloud user patches and maintains the operating systems and the application software. </a:t>
            </a:r>
          </a:p>
          <a:p>
            <a:endParaRPr lang="en-US" dirty="0" smtClean="0"/>
          </a:p>
          <a:p>
            <a:r>
              <a:rPr lang="en-US" dirty="0" smtClean="0"/>
              <a:t>Cloud providers typically bill IaaS services on a utility computing basis: cost reflects the amount of resources allocated and consumed.</a:t>
            </a:r>
          </a:p>
          <a:p>
            <a:endParaRPr lang="en-US" dirty="0" smtClean="0"/>
          </a:p>
          <a:p>
            <a:r>
              <a:rPr lang="en-US" dirty="0" smtClean="0"/>
              <a:t>EXAMPLES:</a:t>
            </a:r>
          </a:p>
          <a:p>
            <a:r>
              <a:rPr lang="en-US" b="1" dirty="0" smtClean="0"/>
              <a:t>Enterprise infrastructure;</a:t>
            </a:r>
            <a:r>
              <a:rPr lang="en-US" dirty="0" smtClean="0"/>
              <a:t> by internal business networks, such as private clouds and virtual local area networks, which </a:t>
            </a:r>
            <a:r>
              <a:rPr lang="en-US" dirty="0" err="1" smtClean="0"/>
              <a:t>utilise</a:t>
            </a:r>
            <a:r>
              <a:rPr lang="en-US" dirty="0" smtClean="0"/>
              <a:t> pooled server and networking resources and in which a business can store their data and run the applications they need to operate day-to-day. Expanding businesses can scale their infrastructure in accordance with their growth whilst private clouds (accessible only by the business itself) can protect the storage and transfer of the sensitive data that some businesses are required to handle.</a:t>
            </a:r>
          </a:p>
          <a:p>
            <a:r>
              <a:rPr lang="en-US" b="1" dirty="0" smtClean="0"/>
              <a:t>Cloud hosting;</a:t>
            </a:r>
            <a:r>
              <a:rPr lang="en-US" dirty="0" smtClean="0"/>
              <a:t> the hosting of websites on virtual servers which are founded upon pooled resources from underlying physical servers. A website hosted in the cloud, for example, can benefit from the redundancy provided by a vast network of physical servers and on demand scalability to deal with unexpected demands placed on the website.</a:t>
            </a:r>
          </a:p>
          <a:p>
            <a:r>
              <a:rPr lang="en-US" b="1" dirty="0" smtClean="0"/>
              <a:t>Virtual Data Centers (VDC);</a:t>
            </a:r>
            <a:r>
              <a:rPr lang="en-US" dirty="0" smtClean="0"/>
              <a:t>  a </a:t>
            </a:r>
            <a:r>
              <a:rPr lang="en-US" dirty="0" err="1" smtClean="0"/>
              <a:t>virtualised</a:t>
            </a:r>
            <a:r>
              <a:rPr lang="en-US" dirty="0" smtClean="0"/>
              <a:t> network of interconnected virtual servers which can be used to offer enhanced cloud hosting capabilities, enterprise IT infrastructure or to integrate all of these operations within either a private or public cloud implementation.</a:t>
            </a:r>
          </a:p>
          <a:p>
            <a:endParaRPr lang="en-US" dirty="0"/>
          </a:p>
        </p:txBody>
      </p:sp>
      <p:sp>
        <p:nvSpPr>
          <p:cNvPr id="4" name="Slide Number Placeholder 3"/>
          <p:cNvSpPr>
            <a:spLocks noGrp="1"/>
          </p:cNvSpPr>
          <p:nvPr>
            <p:ph type="sldNum" sz="quarter" idx="10"/>
          </p:nvPr>
        </p:nvSpPr>
        <p:spPr/>
        <p:txBody>
          <a:bodyPr/>
          <a:lstStyle/>
          <a:p>
            <a:fld id="{673D500E-4C9E-4429-979A-168513C625AF}" type="slidenum">
              <a:rPr lang="en-US" smtClean="0"/>
              <a:t>20</a:t>
            </a:fld>
            <a:endParaRPr lang="en-US"/>
          </a:p>
        </p:txBody>
      </p:sp>
    </p:spTree>
    <p:extLst>
      <p:ext uri="{BB962C8B-B14F-4D97-AF65-F5344CB8AC3E}">
        <p14:creationId xmlns:p14="http://schemas.microsoft.com/office/powerpoint/2010/main" val="2494863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a:t>
            </a:r>
            <a:r>
              <a:rPr lang="en-US" b="1" dirty="0" smtClean="0"/>
              <a:t>Amazon Machine Image (AMI)</a:t>
            </a:r>
            <a:r>
              <a:rPr lang="en-US" dirty="0" smtClean="0"/>
              <a:t> is a special type of </a:t>
            </a:r>
            <a:r>
              <a:rPr lang="en-US" dirty="0" smtClean="0">
                <a:hlinkClick r:id="rId3" tooltip="Virtual appliance"/>
              </a:rPr>
              <a:t>virtual appliance</a:t>
            </a:r>
            <a:r>
              <a:rPr lang="en-US" dirty="0" smtClean="0"/>
              <a:t> that is used to instantiate (create) a </a:t>
            </a:r>
            <a:r>
              <a:rPr lang="en-US" dirty="0" smtClean="0">
                <a:hlinkClick r:id="rId4" tooltip="Virtual machine"/>
              </a:rPr>
              <a:t>virtual machine</a:t>
            </a:r>
            <a:r>
              <a:rPr lang="en-US" dirty="0" smtClean="0"/>
              <a:t> within the </a:t>
            </a:r>
            <a:r>
              <a:rPr lang="en-US" dirty="0" smtClean="0">
                <a:hlinkClick r:id="rId5" tooltip="Amazon EC2"/>
              </a:rPr>
              <a:t>Amazon Elastic Compute Cloud ("EC2")</a:t>
            </a:r>
            <a:r>
              <a:rPr lang="en-US" dirty="0" smtClean="0"/>
              <a:t>. It serves as the basic unit of deployment for services delivered using EC2</a:t>
            </a:r>
          </a:p>
          <a:p>
            <a:endParaRPr lang="en-US" dirty="0" smtClean="0"/>
          </a:p>
          <a:p>
            <a:r>
              <a:rPr lang="en-US" dirty="0" smtClean="0"/>
              <a:t>In computing, a </a:t>
            </a:r>
            <a:r>
              <a:rPr lang="en-US" b="1" dirty="0" smtClean="0"/>
              <a:t>virtual machine</a:t>
            </a:r>
            <a:r>
              <a:rPr lang="en-US" dirty="0" smtClean="0"/>
              <a:t> (</a:t>
            </a:r>
            <a:r>
              <a:rPr lang="en-US" b="1" dirty="0" smtClean="0"/>
              <a:t>VM</a:t>
            </a:r>
            <a:r>
              <a:rPr lang="en-US" dirty="0" smtClean="0"/>
              <a:t>) is an </a:t>
            </a:r>
            <a:r>
              <a:rPr lang="en-US" dirty="0" smtClean="0">
                <a:hlinkClick r:id="rId6" tooltip="Emulation"/>
              </a:rPr>
              <a:t>emulation</a:t>
            </a:r>
            <a:r>
              <a:rPr lang="en-US" dirty="0" smtClean="0"/>
              <a:t> of a particular computer system.</a:t>
            </a:r>
            <a:endParaRPr lang="en-US" dirty="0"/>
          </a:p>
        </p:txBody>
      </p:sp>
      <p:sp>
        <p:nvSpPr>
          <p:cNvPr id="4" name="Slide Number Placeholder 3"/>
          <p:cNvSpPr>
            <a:spLocks noGrp="1"/>
          </p:cNvSpPr>
          <p:nvPr>
            <p:ph type="sldNum" sz="quarter" idx="10"/>
          </p:nvPr>
        </p:nvSpPr>
        <p:spPr/>
        <p:txBody>
          <a:bodyPr/>
          <a:lstStyle/>
          <a:p>
            <a:fld id="{673D500E-4C9E-4429-979A-168513C625AF}" type="slidenum">
              <a:rPr lang="en-US" smtClean="0"/>
              <a:t>21</a:t>
            </a:fld>
            <a:endParaRPr lang="en-US"/>
          </a:p>
        </p:txBody>
      </p:sp>
    </p:spTree>
    <p:extLst>
      <p:ext uri="{BB962C8B-B14F-4D97-AF65-F5344CB8AC3E}">
        <p14:creationId xmlns:p14="http://schemas.microsoft.com/office/powerpoint/2010/main" val="19462047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10A6683-E786-4B24-AC1F-03D0D88AF211}" type="datetimeFigureOut">
              <a:rPr lang="en-US" smtClean="0"/>
              <a:t>10/29/2014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1A0A82-FFBA-439A-8214-8FED2699FD10}" type="slidenum">
              <a:rPr lang="en-US" smtClean="0"/>
              <a:t>‹#›</a:t>
            </a:fld>
            <a:endParaRPr lang="en-US" dirty="0"/>
          </a:p>
        </p:txBody>
      </p:sp>
    </p:spTree>
    <p:extLst>
      <p:ext uri="{BB962C8B-B14F-4D97-AF65-F5344CB8AC3E}">
        <p14:creationId xmlns:p14="http://schemas.microsoft.com/office/powerpoint/2010/main" val="3840757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0A6683-E786-4B24-AC1F-03D0D88AF211}" type="datetimeFigureOut">
              <a:rPr lang="en-US" smtClean="0"/>
              <a:t>10/29/2014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1A0A82-FFBA-439A-8214-8FED2699FD10}" type="slidenum">
              <a:rPr lang="en-US" smtClean="0"/>
              <a:t>‹#›</a:t>
            </a:fld>
            <a:endParaRPr lang="en-US" dirty="0"/>
          </a:p>
        </p:txBody>
      </p:sp>
    </p:spTree>
    <p:extLst>
      <p:ext uri="{BB962C8B-B14F-4D97-AF65-F5344CB8AC3E}">
        <p14:creationId xmlns:p14="http://schemas.microsoft.com/office/powerpoint/2010/main" val="3454019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10A6683-E786-4B24-AC1F-03D0D88AF211}" type="datetimeFigureOut">
              <a:rPr lang="en-US" smtClean="0"/>
              <a:t>10/29/2014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1A0A82-FFBA-439A-8214-8FED2699FD10}" type="slidenum">
              <a:rPr lang="en-US" smtClean="0"/>
              <a:t>‹#›</a:t>
            </a:fld>
            <a:endParaRPr lang="en-US" dirty="0"/>
          </a:p>
        </p:txBody>
      </p:sp>
    </p:spTree>
    <p:extLst>
      <p:ext uri="{BB962C8B-B14F-4D97-AF65-F5344CB8AC3E}">
        <p14:creationId xmlns:p14="http://schemas.microsoft.com/office/powerpoint/2010/main" val="3952237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10A6683-E786-4B24-AC1F-03D0D88AF211}" type="datetimeFigureOut">
              <a:rPr lang="en-US" smtClean="0"/>
              <a:t>10/29/2014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1A0A82-FFBA-439A-8214-8FED2699FD10}" type="slidenum">
              <a:rPr lang="en-US" smtClean="0"/>
              <a:t>‹#›</a:t>
            </a:fld>
            <a:endParaRPr lang="en-US" dirty="0"/>
          </a:p>
        </p:txBody>
      </p:sp>
    </p:spTree>
    <p:extLst>
      <p:ext uri="{BB962C8B-B14F-4D97-AF65-F5344CB8AC3E}">
        <p14:creationId xmlns:p14="http://schemas.microsoft.com/office/powerpoint/2010/main" val="601886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10A6683-E786-4B24-AC1F-03D0D88AF211}" type="datetimeFigureOut">
              <a:rPr lang="en-US" smtClean="0"/>
              <a:t>10/29/2014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21A0A82-FFBA-439A-8214-8FED2699FD10}" type="slidenum">
              <a:rPr lang="en-US" smtClean="0"/>
              <a:t>‹#›</a:t>
            </a:fld>
            <a:endParaRPr lang="en-US" dirty="0"/>
          </a:p>
        </p:txBody>
      </p:sp>
    </p:spTree>
    <p:extLst>
      <p:ext uri="{BB962C8B-B14F-4D97-AF65-F5344CB8AC3E}">
        <p14:creationId xmlns:p14="http://schemas.microsoft.com/office/powerpoint/2010/main" val="1371671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0A6683-E786-4B24-AC1F-03D0D88AF211}" type="datetimeFigureOut">
              <a:rPr lang="en-US" smtClean="0"/>
              <a:t>10/29/2014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21A0A82-FFBA-439A-8214-8FED2699FD10}" type="slidenum">
              <a:rPr lang="en-US" smtClean="0"/>
              <a:t>‹#›</a:t>
            </a:fld>
            <a:endParaRPr lang="en-US" dirty="0"/>
          </a:p>
        </p:txBody>
      </p:sp>
    </p:spTree>
    <p:extLst>
      <p:ext uri="{BB962C8B-B14F-4D97-AF65-F5344CB8AC3E}">
        <p14:creationId xmlns:p14="http://schemas.microsoft.com/office/powerpoint/2010/main" val="2680035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0A6683-E786-4B24-AC1F-03D0D88AF211}" type="datetimeFigureOut">
              <a:rPr lang="en-US" smtClean="0"/>
              <a:t>10/29/2014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21A0A82-FFBA-439A-8214-8FED2699FD10}" type="slidenum">
              <a:rPr lang="en-US" smtClean="0"/>
              <a:t>‹#›</a:t>
            </a:fld>
            <a:endParaRPr lang="en-US" dirty="0"/>
          </a:p>
        </p:txBody>
      </p:sp>
    </p:spTree>
    <p:extLst>
      <p:ext uri="{BB962C8B-B14F-4D97-AF65-F5344CB8AC3E}">
        <p14:creationId xmlns:p14="http://schemas.microsoft.com/office/powerpoint/2010/main" val="1390734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0A6683-E786-4B24-AC1F-03D0D88AF211}" type="datetimeFigureOut">
              <a:rPr lang="en-US" smtClean="0"/>
              <a:t>10/29/2014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1A0A82-FFBA-439A-8214-8FED2699FD10}" type="slidenum">
              <a:rPr lang="en-US" smtClean="0"/>
              <a:t>‹#›</a:t>
            </a:fld>
            <a:endParaRPr lang="en-US" dirty="0"/>
          </a:p>
        </p:txBody>
      </p:sp>
    </p:spTree>
    <p:extLst>
      <p:ext uri="{BB962C8B-B14F-4D97-AF65-F5344CB8AC3E}">
        <p14:creationId xmlns:p14="http://schemas.microsoft.com/office/powerpoint/2010/main" val="3343164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0A6683-E786-4B24-AC1F-03D0D88AF211}" type="datetimeFigureOut">
              <a:rPr lang="en-US" smtClean="0"/>
              <a:t>10/29/2014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1A0A82-FFBA-439A-8214-8FED2699FD10}" type="slidenum">
              <a:rPr lang="en-US" smtClean="0"/>
              <a:t>‹#›</a:t>
            </a:fld>
            <a:endParaRPr lang="en-US" dirty="0"/>
          </a:p>
        </p:txBody>
      </p:sp>
    </p:spTree>
    <p:extLst>
      <p:ext uri="{BB962C8B-B14F-4D97-AF65-F5344CB8AC3E}">
        <p14:creationId xmlns:p14="http://schemas.microsoft.com/office/powerpoint/2010/main" val="3769555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0A6683-E786-4B24-AC1F-03D0D88AF211}" type="datetimeFigureOut">
              <a:rPr lang="en-US" smtClean="0"/>
              <a:t>10/29/2014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1A0A82-FFBA-439A-8214-8FED2699FD10}" type="slidenum">
              <a:rPr lang="en-US" smtClean="0"/>
              <a:t>‹#›</a:t>
            </a:fld>
            <a:endParaRPr lang="en-US" dirty="0"/>
          </a:p>
        </p:txBody>
      </p:sp>
    </p:spTree>
    <p:extLst>
      <p:ext uri="{BB962C8B-B14F-4D97-AF65-F5344CB8AC3E}">
        <p14:creationId xmlns:p14="http://schemas.microsoft.com/office/powerpoint/2010/main" val="3015194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0A6683-E786-4B24-AC1F-03D0D88AF211}" type="datetimeFigureOut">
              <a:rPr lang="en-US" smtClean="0"/>
              <a:t>10/29/2014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1A0A82-FFBA-439A-8214-8FED2699FD10}" type="slidenum">
              <a:rPr lang="en-US" smtClean="0"/>
              <a:t>‹#›</a:t>
            </a:fld>
            <a:endParaRPr lang="en-US" dirty="0"/>
          </a:p>
        </p:txBody>
      </p:sp>
    </p:spTree>
    <p:extLst>
      <p:ext uri="{BB962C8B-B14F-4D97-AF65-F5344CB8AC3E}">
        <p14:creationId xmlns:p14="http://schemas.microsoft.com/office/powerpoint/2010/main" val="1926547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0A6683-E786-4B24-AC1F-03D0D88AF211}" type="datetimeFigureOut">
              <a:rPr lang="en-US" smtClean="0"/>
              <a:t>10/29/2014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1A0A82-FFBA-439A-8214-8FED2699FD10}" type="slidenum">
              <a:rPr lang="en-US" smtClean="0"/>
              <a:t>‹#›</a:t>
            </a:fld>
            <a:endParaRPr lang="en-US" dirty="0"/>
          </a:p>
        </p:txBody>
      </p:sp>
    </p:spTree>
    <p:extLst>
      <p:ext uri="{BB962C8B-B14F-4D97-AF65-F5344CB8AC3E}">
        <p14:creationId xmlns:p14="http://schemas.microsoft.com/office/powerpoint/2010/main" val="358068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Cloud Computing 1100101 (101)</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020582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Cloud Computing – Outline</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Definition of Cloud Computing</a:t>
            </a:r>
          </a:p>
          <a:p>
            <a:endParaRPr lang="en-US" dirty="0" smtClean="0"/>
          </a:p>
          <a:p>
            <a:r>
              <a:rPr lang="en-US" dirty="0" smtClean="0"/>
              <a:t>Early days of “Cloud” Computing – 1960s – 1970s</a:t>
            </a:r>
          </a:p>
          <a:p>
            <a:endParaRPr lang="en-US" dirty="0" smtClean="0"/>
          </a:p>
          <a:p>
            <a:r>
              <a:rPr lang="en-US" dirty="0" smtClean="0"/>
              <a:t>Developments that made the idea of Cloud Computing possible</a:t>
            </a:r>
          </a:p>
          <a:p>
            <a:endParaRPr lang="en-US" dirty="0" smtClean="0"/>
          </a:p>
          <a:p>
            <a:r>
              <a:rPr lang="en-US" dirty="0" smtClean="0"/>
              <a:t>Explanation and Benefits </a:t>
            </a:r>
            <a:r>
              <a:rPr lang="en-US" dirty="0"/>
              <a:t>of Cloud </a:t>
            </a:r>
            <a:r>
              <a:rPr lang="en-US" dirty="0" smtClean="0"/>
              <a:t>Computing</a:t>
            </a:r>
          </a:p>
          <a:p>
            <a:endParaRPr lang="en-US" dirty="0" smtClean="0">
              <a:solidFill>
                <a:srgbClr val="FF0000"/>
              </a:solidFill>
            </a:endParaRPr>
          </a:p>
          <a:p>
            <a:r>
              <a:rPr lang="en-US" dirty="0" smtClean="0"/>
              <a:t>Types of Cloud Computing</a:t>
            </a:r>
          </a:p>
          <a:p>
            <a:endParaRPr lang="en-US" dirty="0" smtClean="0"/>
          </a:p>
          <a:p>
            <a:r>
              <a:rPr lang="en-US" dirty="0" smtClean="0"/>
              <a:t>Cloud Computing Services</a:t>
            </a:r>
          </a:p>
          <a:p>
            <a:endParaRPr lang="en-US" dirty="0"/>
          </a:p>
          <a:p>
            <a:r>
              <a:rPr lang="en-US" dirty="0" smtClean="0"/>
              <a:t>Future of Cloud Computing</a:t>
            </a:r>
            <a:endParaRPr lang="en-US" dirty="0"/>
          </a:p>
        </p:txBody>
      </p:sp>
    </p:spTree>
    <p:extLst>
      <p:ext uri="{BB962C8B-B14F-4D97-AF65-F5344CB8AC3E}">
        <p14:creationId xmlns:p14="http://schemas.microsoft.com/office/powerpoint/2010/main" val="3916744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Cloud Computing - Definition</a:t>
            </a:r>
            <a:endParaRPr lang="en-US" dirty="0"/>
          </a:p>
        </p:txBody>
      </p:sp>
      <p:sp>
        <p:nvSpPr>
          <p:cNvPr id="3" name="Content Placeholder 2"/>
          <p:cNvSpPr>
            <a:spLocks noGrp="1"/>
          </p:cNvSpPr>
          <p:nvPr>
            <p:ph idx="1"/>
          </p:nvPr>
        </p:nvSpPr>
        <p:spPr/>
        <p:txBody>
          <a:bodyPr/>
          <a:lstStyle/>
          <a:p>
            <a:r>
              <a:rPr lang="en-US" dirty="0" smtClean="0"/>
              <a:t>Cloud computing is a computing style in which scalable and flexible IT functionalities are delivered as a service to external customers using Internet technologies</a:t>
            </a:r>
          </a:p>
          <a:p>
            <a:endParaRPr lang="en-US" dirty="0" smtClean="0"/>
          </a:p>
          <a:p>
            <a:r>
              <a:rPr lang="en-US" dirty="0" smtClean="0"/>
              <a:t>Cloud computing is network-based computing in which large groups of remote servers are networked to allow the centralized data storage, and online access to computer services or resources</a:t>
            </a:r>
            <a:endParaRPr lang="en-US" dirty="0"/>
          </a:p>
        </p:txBody>
      </p:sp>
    </p:spTree>
    <p:extLst>
      <p:ext uri="{BB962C8B-B14F-4D97-AF65-F5344CB8AC3E}">
        <p14:creationId xmlns:p14="http://schemas.microsoft.com/office/powerpoint/2010/main" val="819586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Cloud Computing - Origins</a:t>
            </a:r>
            <a:endParaRPr lang="en-US" dirty="0"/>
          </a:p>
        </p:txBody>
      </p:sp>
      <p:sp>
        <p:nvSpPr>
          <p:cNvPr id="3" name="Content Placeholder 2"/>
          <p:cNvSpPr>
            <a:spLocks noGrp="1"/>
          </p:cNvSpPr>
          <p:nvPr>
            <p:ph idx="1"/>
          </p:nvPr>
        </p:nvSpPr>
        <p:spPr/>
        <p:txBody>
          <a:bodyPr/>
          <a:lstStyle/>
          <a:p>
            <a:r>
              <a:rPr lang="en-US" dirty="0" smtClean="0"/>
              <a:t>1960s and 1970s</a:t>
            </a:r>
          </a:p>
          <a:p>
            <a:pPr lvl="1"/>
            <a:endParaRPr lang="en-US" dirty="0" smtClean="0"/>
          </a:p>
          <a:p>
            <a:pPr lvl="1"/>
            <a:r>
              <a:rPr lang="en-US" dirty="0" smtClean="0"/>
              <a:t>Mainframe Time-Sharing Systems</a:t>
            </a:r>
          </a:p>
          <a:p>
            <a:pPr lvl="2"/>
            <a:r>
              <a:rPr lang="en-US" dirty="0" smtClean="0"/>
              <a:t>time-sharing is the sharing of a computing resource among many users by means of multiprogramming and multi-tasking</a:t>
            </a:r>
          </a:p>
          <a:p>
            <a:pPr lvl="2"/>
            <a:endParaRPr lang="en-US" dirty="0" smtClean="0"/>
          </a:p>
          <a:p>
            <a:pPr lvl="2"/>
            <a:r>
              <a:rPr lang="en-US" dirty="0" smtClean="0"/>
              <a:t>Computer terminals (“static terminals”) linked to a large mainframe computer</a:t>
            </a:r>
          </a:p>
          <a:p>
            <a:pPr lvl="2"/>
            <a:endParaRPr lang="en-US" dirty="0" smtClean="0"/>
          </a:p>
          <a:p>
            <a:pPr lvl="2"/>
            <a:r>
              <a:rPr lang="en-US" dirty="0" smtClean="0"/>
              <a:t>These systems were used at Universities to give faculty and students access to a central computer.</a:t>
            </a:r>
          </a:p>
          <a:p>
            <a:pPr lvl="3"/>
            <a:r>
              <a:rPr lang="en-US" dirty="0" smtClean="0"/>
              <a:t>Ex. Berkeley Timesharing System and the Dartmouth Time Sharing System</a:t>
            </a:r>
          </a:p>
          <a:p>
            <a:pPr marL="914400" lvl="2" indent="0">
              <a:buNone/>
            </a:pPr>
            <a:endParaRPr lang="en-US" dirty="0"/>
          </a:p>
          <a:p>
            <a:pPr marL="914400" lvl="2" indent="0">
              <a:buNone/>
            </a:pPr>
            <a:endParaRPr lang="en-US" dirty="0"/>
          </a:p>
        </p:txBody>
      </p:sp>
    </p:spTree>
    <p:extLst>
      <p:ext uri="{BB962C8B-B14F-4D97-AF65-F5344CB8AC3E}">
        <p14:creationId xmlns:p14="http://schemas.microsoft.com/office/powerpoint/2010/main" val="222447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Cloud Computing – Origins (</a:t>
            </a:r>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r>
              <a:rPr lang="en-US" dirty="0" smtClean="0"/>
              <a:t>Service Bureaus</a:t>
            </a:r>
          </a:p>
          <a:p>
            <a:pPr lvl="1"/>
            <a:endParaRPr lang="en-US" dirty="0" smtClean="0"/>
          </a:p>
          <a:p>
            <a:pPr lvl="1"/>
            <a:r>
              <a:rPr lang="en-US" dirty="0" smtClean="0"/>
              <a:t>Companies started providing time sharing services for their mainframe computers</a:t>
            </a:r>
          </a:p>
          <a:p>
            <a:pPr lvl="2"/>
            <a:r>
              <a:rPr lang="en-US" dirty="0" smtClean="0"/>
              <a:t>Ex. Tymshare and The Service Bureau Corporation (subsidiary of IBM)</a:t>
            </a:r>
          </a:p>
          <a:p>
            <a:pPr lvl="2"/>
            <a:endParaRPr lang="en-US" dirty="0"/>
          </a:p>
          <a:p>
            <a:pPr lvl="2"/>
            <a:r>
              <a:rPr lang="en-US" dirty="0" smtClean="0"/>
              <a:t>Service bureau entities would rent the time on their machines by the hour to other companies</a:t>
            </a:r>
          </a:p>
          <a:p>
            <a:pPr lvl="2"/>
            <a:endParaRPr lang="en-US" dirty="0"/>
          </a:p>
          <a:p>
            <a:pPr lvl="2"/>
            <a:r>
              <a:rPr lang="en-US" dirty="0" smtClean="0"/>
              <a:t>These service bureaus were used by companies to run payroll and other tasks</a:t>
            </a:r>
          </a:p>
          <a:p>
            <a:pPr lvl="2"/>
            <a:endParaRPr lang="en-US" dirty="0"/>
          </a:p>
          <a:p>
            <a:pPr lvl="2"/>
            <a:endParaRPr lang="en-US" dirty="0"/>
          </a:p>
        </p:txBody>
      </p:sp>
    </p:spTree>
    <p:extLst>
      <p:ext uri="{BB962C8B-B14F-4D97-AF65-F5344CB8AC3E}">
        <p14:creationId xmlns:p14="http://schemas.microsoft.com/office/powerpoint/2010/main" val="2998278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Cloud Computing – Developments</a:t>
            </a:r>
            <a:endParaRPr lang="en-US" dirty="0"/>
          </a:p>
        </p:txBody>
      </p:sp>
      <p:sp>
        <p:nvSpPr>
          <p:cNvPr id="3" name="Content Placeholder 2"/>
          <p:cNvSpPr>
            <a:spLocks noGrp="1"/>
          </p:cNvSpPr>
          <p:nvPr>
            <p:ph idx="1"/>
          </p:nvPr>
        </p:nvSpPr>
        <p:spPr/>
        <p:txBody>
          <a:bodyPr>
            <a:normAutofit lnSpcReduction="10000"/>
          </a:bodyPr>
          <a:lstStyle/>
          <a:p>
            <a:r>
              <a:rPr lang="en-US" dirty="0" smtClean="0"/>
              <a:t>Developments that made what would become the idea of Cloud Computing possible</a:t>
            </a:r>
          </a:p>
          <a:p>
            <a:pPr lvl="1"/>
            <a:r>
              <a:rPr lang="en-US" dirty="0"/>
              <a:t>High capacity fiber optic networks </a:t>
            </a:r>
          </a:p>
          <a:p>
            <a:pPr lvl="2"/>
            <a:r>
              <a:rPr lang="en-US" dirty="0" smtClean="0"/>
              <a:t>In the 1990s telecommunications </a:t>
            </a:r>
            <a:r>
              <a:rPr lang="en-US" dirty="0"/>
              <a:t>companies started to invest in high capacity fiber optic networks which increase the network capacity </a:t>
            </a:r>
            <a:r>
              <a:rPr lang="en-US" dirty="0" smtClean="0"/>
              <a:t>making </a:t>
            </a:r>
            <a:r>
              <a:rPr lang="en-US" dirty="0"/>
              <a:t>it possible to exchange information over a shared network</a:t>
            </a:r>
          </a:p>
          <a:p>
            <a:endParaRPr lang="en-US" dirty="0" smtClean="0"/>
          </a:p>
          <a:p>
            <a:r>
              <a:rPr lang="en-US" dirty="0" smtClean="0"/>
              <a:t>Virtualization</a:t>
            </a:r>
            <a:endParaRPr lang="en-US" dirty="0"/>
          </a:p>
          <a:p>
            <a:pPr lvl="1"/>
            <a:r>
              <a:rPr lang="en-US" dirty="0" smtClean="0"/>
              <a:t>Virtualization software separates a physical computing device into one or more “virtual” devices</a:t>
            </a:r>
          </a:p>
          <a:p>
            <a:pPr lvl="1"/>
            <a:r>
              <a:rPr lang="en-US" dirty="0" smtClean="0"/>
              <a:t>Each “virtual” device can be used to perform computing tasks</a:t>
            </a:r>
          </a:p>
          <a:p>
            <a:pPr lvl="1"/>
            <a:r>
              <a:rPr lang="en-US" dirty="0" smtClean="0"/>
              <a:t>This provides better allocation of computing resources</a:t>
            </a:r>
            <a:endParaRPr lang="en-US" dirty="0"/>
          </a:p>
        </p:txBody>
      </p:sp>
    </p:spTree>
    <p:extLst>
      <p:ext uri="{BB962C8B-B14F-4D97-AF65-F5344CB8AC3E}">
        <p14:creationId xmlns:p14="http://schemas.microsoft.com/office/powerpoint/2010/main" val="26580800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Cloud Computing - </a:t>
            </a:r>
            <a:r>
              <a:rPr lang="en-US" dirty="0" smtClean="0"/>
              <a:t>Explanation</a:t>
            </a:r>
            <a:endParaRPr lang="en-US" dirty="0"/>
          </a:p>
        </p:txBody>
      </p:sp>
      <p:sp>
        <p:nvSpPr>
          <p:cNvPr id="3" name="Content Placeholder 2"/>
          <p:cNvSpPr>
            <a:spLocks noGrp="1"/>
          </p:cNvSpPr>
          <p:nvPr>
            <p:ph idx="1"/>
          </p:nvPr>
        </p:nvSpPr>
        <p:spPr>
          <a:xfrm>
            <a:off x="838200" y="1785869"/>
            <a:ext cx="10515600" cy="4351338"/>
          </a:xfrm>
        </p:spPr>
        <p:txBody>
          <a:bodyPr>
            <a:normAutofit fontScale="92500" lnSpcReduction="10000"/>
          </a:bodyPr>
          <a:lstStyle/>
          <a:p>
            <a:pPr lvl="1"/>
            <a:r>
              <a:rPr lang="en-US" dirty="0"/>
              <a:t>In the simplest terms, cloud computing means storing and accessing data and programs over the Internet instead of your computer's hard drive.</a:t>
            </a:r>
            <a:endParaRPr lang="en-US" dirty="0" smtClean="0"/>
          </a:p>
          <a:p>
            <a:pPr lvl="1"/>
            <a:endParaRPr lang="en-US" dirty="0" smtClean="0"/>
          </a:p>
          <a:p>
            <a:pPr lvl="1"/>
            <a:r>
              <a:rPr lang="en-US" dirty="0" smtClean="0"/>
              <a:t>Cloud </a:t>
            </a:r>
            <a:r>
              <a:rPr lang="en-US" dirty="0"/>
              <a:t>computing is </a:t>
            </a:r>
            <a:r>
              <a:rPr lang="en-US" i="1" dirty="0" smtClean="0"/>
              <a:t>not</a:t>
            </a:r>
            <a:r>
              <a:rPr lang="en-US" dirty="0" smtClean="0"/>
              <a:t>:</a:t>
            </a:r>
          </a:p>
          <a:p>
            <a:pPr lvl="2"/>
            <a:r>
              <a:rPr lang="en-US" dirty="0" smtClean="0"/>
              <a:t>When </a:t>
            </a:r>
            <a:r>
              <a:rPr lang="en-US" dirty="0"/>
              <a:t>you store data on--or run programs from the hard drive, that's called local storage and computing. </a:t>
            </a:r>
            <a:endParaRPr lang="en-US" dirty="0" smtClean="0"/>
          </a:p>
          <a:p>
            <a:pPr lvl="2"/>
            <a:r>
              <a:rPr lang="en-US" dirty="0"/>
              <a:t>Storing data on a home or office network does not count as utilizing the </a:t>
            </a:r>
            <a:r>
              <a:rPr lang="en-US" dirty="0" smtClean="0"/>
              <a:t>cloud</a:t>
            </a:r>
          </a:p>
          <a:p>
            <a:pPr lvl="1"/>
            <a:endParaRPr lang="en-US" dirty="0"/>
          </a:p>
          <a:p>
            <a:pPr lvl="1"/>
            <a:r>
              <a:rPr lang="en-US" dirty="0" smtClean="0"/>
              <a:t>Cloud </a:t>
            </a:r>
            <a:r>
              <a:rPr lang="en-US" dirty="0" smtClean="0"/>
              <a:t>computing relies on sharing of resources to achieve coherence and economies of scale.</a:t>
            </a:r>
          </a:p>
          <a:p>
            <a:pPr lvl="1"/>
            <a:endParaRPr lang="en-US" dirty="0"/>
          </a:p>
          <a:p>
            <a:pPr lvl="1"/>
            <a:r>
              <a:rPr lang="en-US" dirty="0" smtClean="0"/>
              <a:t>Cloud computing allows companies to avoid upfront infrastructure costs, and focus on projects that differentiate their businesses instead of on infrastructure. </a:t>
            </a:r>
          </a:p>
          <a:p>
            <a:pPr lvl="1"/>
            <a:endParaRPr lang="en-US" dirty="0" smtClean="0"/>
          </a:p>
          <a:p>
            <a:pPr marL="914400" lvl="2" indent="0">
              <a:buNone/>
            </a:pPr>
            <a:endParaRPr lang="en-US" dirty="0"/>
          </a:p>
          <a:p>
            <a:pPr lvl="2"/>
            <a:endParaRPr lang="en-US" dirty="0"/>
          </a:p>
        </p:txBody>
      </p:sp>
    </p:spTree>
    <p:extLst>
      <p:ext uri="{BB962C8B-B14F-4D97-AF65-F5344CB8AC3E}">
        <p14:creationId xmlns:p14="http://schemas.microsoft.com/office/powerpoint/2010/main" val="2662930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Cloud Computing - Diagram</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00375" y="1858169"/>
            <a:ext cx="6191250" cy="4286250"/>
          </a:xfrm>
        </p:spPr>
      </p:pic>
    </p:spTree>
    <p:extLst>
      <p:ext uri="{BB962C8B-B14F-4D97-AF65-F5344CB8AC3E}">
        <p14:creationId xmlns:p14="http://schemas.microsoft.com/office/powerpoint/2010/main" val="59975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Cloud Computing – Benefits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Reliability</a:t>
            </a:r>
          </a:p>
          <a:p>
            <a:pPr lvl="1"/>
            <a:r>
              <a:rPr lang="en-US" dirty="0" smtClean="0"/>
              <a:t>Websites are hosted on virtual partitions from more than one physical server so that if one server goes down it has no impact to the website</a:t>
            </a:r>
          </a:p>
          <a:p>
            <a:r>
              <a:rPr lang="en-US" dirty="0" smtClean="0"/>
              <a:t>Physical Security</a:t>
            </a:r>
          </a:p>
          <a:p>
            <a:pPr lvl="1"/>
            <a:r>
              <a:rPr lang="en-US" dirty="0" smtClean="0"/>
              <a:t>Servers are housed in data centers which provide greater security than on-site hosting</a:t>
            </a:r>
          </a:p>
          <a:p>
            <a:r>
              <a:rPr lang="en-US" dirty="0" smtClean="0"/>
              <a:t>Scalability and Flexibility</a:t>
            </a:r>
          </a:p>
          <a:p>
            <a:pPr lvl="1"/>
            <a:r>
              <a:rPr lang="en-US" dirty="0" smtClean="0"/>
              <a:t>Resource are </a:t>
            </a:r>
            <a:r>
              <a:rPr lang="en-US" dirty="0"/>
              <a:t>available in real time on demand and not limited to the physical constraints/capacity of one </a:t>
            </a:r>
            <a:r>
              <a:rPr lang="en-US" dirty="0" smtClean="0"/>
              <a:t>server</a:t>
            </a:r>
          </a:p>
          <a:p>
            <a:r>
              <a:rPr lang="en-US" dirty="0" smtClean="0"/>
              <a:t>Utility Style Costing</a:t>
            </a:r>
          </a:p>
          <a:p>
            <a:pPr lvl="1"/>
            <a:r>
              <a:rPr lang="en-US" dirty="0"/>
              <a:t>the client only pays for what they actually use</a:t>
            </a:r>
            <a:endParaRPr lang="en-US" dirty="0" smtClean="0"/>
          </a:p>
          <a:p>
            <a:r>
              <a:rPr lang="en-US" dirty="0" smtClean="0"/>
              <a:t>Responsive Load Balancing</a:t>
            </a:r>
          </a:p>
          <a:p>
            <a:pPr lvl="1"/>
            <a:r>
              <a:rPr lang="en-US" dirty="0" smtClean="0"/>
              <a:t>Spreads workloads across resources the maximize throughput</a:t>
            </a:r>
            <a:endParaRPr lang="en-US" dirty="0"/>
          </a:p>
        </p:txBody>
      </p:sp>
    </p:spTree>
    <p:extLst>
      <p:ext uri="{BB962C8B-B14F-4D97-AF65-F5344CB8AC3E}">
        <p14:creationId xmlns:p14="http://schemas.microsoft.com/office/powerpoint/2010/main" val="3962143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Cloud Computing – Types of Clouds</a:t>
            </a:r>
            <a:endParaRPr lang="en-US" dirty="0"/>
          </a:p>
        </p:txBody>
      </p:sp>
      <p:sp>
        <p:nvSpPr>
          <p:cNvPr id="3" name="Content Placeholder 2"/>
          <p:cNvSpPr>
            <a:spLocks noGrp="1"/>
          </p:cNvSpPr>
          <p:nvPr>
            <p:ph idx="1"/>
          </p:nvPr>
        </p:nvSpPr>
        <p:spPr/>
        <p:txBody>
          <a:bodyPr/>
          <a:lstStyle/>
          <a:p>
            <a:r>
              <a:rPr lang="en-US" dirty="0" smtClean="0"/>
              <a:t>Types of Clouds</a:t>
            </a:r>
          </a:p>
          <a:p>
            <a:pPr lvl="1"/>
            <a:endParaRPr lang="en-US" dirty="0" smtClean="0"/>
          </a:p>
          <a:p>
            <a:pPr lvl="1"/>
            <a:r>
              <a:rPr lang="en-US" dirty="0" smtClean="0"/>
              <a:t>Public Cloud</a:t>
            </a:r>
          </a:p>
          <a:p>
            <a:pPr lvl="1"/>
            <a:endParaRPr lang="en-US" dirty="0"/>
          </a:p>
          <a:p>
            <a:pPr lvl="1"/>
            <a:r>
              <a:rPr lang="en-US" dirty="0"/>
              <a:t>Private Cloud</a:t>
            </a:r>
          </a:p>
          <a:p>
            <a:pPr lvl="1"/>
            <a:endParaRPr lang="en-US" dirty="0" smtClean="0"/>
          </a:p>
          <a:p>
            <a:pPr lvl="1"/>
            <a:r>
              <a:rPr lang="en-US" dirty="0" smtClean="0"/>
              <a:t>Hybrid </a:t>
            </a:r>
            <a:r>
              <a:rPr lang="en-US" dirty="0" smtClean="0"/>
              <a:t>Cloud</a:t>
            </a:r>
          </a:p>
          <a:p>
            <a:endParaRPr lang="en-US" dirty="0"/>
          </a:p>
        </p:txBody>
      </p:sp>
    </p:spTree>
    <p:extLst>
      <p:ext uri="{BB962C8B-B14F-4D97-AF65-F5344CB8AC3E}">
        <p14:creationId xmlns:p14="http://schemas.microsoft.com/office/powerpoint/2010/main" val="1876369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Cloud Computing – Public Cloud</a:t>
            </a:r>
            <a:endParaRPr lang="en-US" dirty="0"/>
          </a:p>
        </p:txBody>
      </p:sp>
      <p:sp>
        <p:nvSpPr>
          <p:cNvPr id="3" name="Content Placeholder 2"/>
          <p:cNvSpPr>
            <a:spLocks noGrp="1"/>
          </p:cNvSpPr>
          <p:nvPr>
            <p:ph idx="1"/>
          </p:nvPr>
        </p:nvSpPr>
        <p:spPr/>
        <p:txBody>
          <a:bodyPr/>
          <a:lstStyle/>
          <a:p>
            <a:r>
              <a:rPr lang="en-US" dirty="0" smtClean="0"/>
              <a:t>Public Cloud</a:t>
            </a:r>
          </a:p>
          <a:p>
            <a:pPr lvl="1"/>
            <a:endParaRPr lang="en-US" dirty="0" smtClean="0"/>
          </a:p>
          <a:p>
            <a:pPr lvl="1"/>
            <a:r>
              <a:rPr lang="en-US" dirty="0" smtClean="0"/>
              <a:t>Services </a:t>
            </a:r>
            <a:r>
              <a:rPr lang="en-US" dirty="0"/>
              <a:t>are provided in a </a:t>
            </a:r>
            <a:r>
              <a:rPr lang="en-US" dirty="0" smtClean="0"/>
              <a:t>virtualized </a:t>
            </a:r>
            <a:r>
              <a:rPr lang="en-US" dirty="0"/>
              <a:t>environment, constructed using pooled shared physical resources, and accessible over a public network such as the internet</a:t>
            </a:r>
            <a:r>
              <a:rPr lang="en-US" dirty="0" smtClean="0"/>
              <a:t>.</a:t>
            </a:r>
          </a:p>
          <a:p>
            <a:pPr lvl="1"/>
            <a:endParaRPr lang="en-US" dirty="0"/>
          </a:p>
          <a:p>
            <a:pPr lvl="1"/>
            <a:r>
              <a:rPr lang="en-US" dirty="0" smtClean="0"/>
              <a:t>A </a:t>
            </a:r>
            <a:r>
              <a:rPr lang="en-US" dirty="0"/>
              <a:t>service provider makes resources, such as applications and storage, available to the general public over the Internet</a:t>
            </a:r>
            <a:r>
              <a:rPr lang="en-US" dirty="0" smtClean="0"/>
              <a:t>.</a:t>
            </a:r>
          </a:p>
          <a:p>
            <a:pPr lvl="2"/>
            <a:r>
              <a:rPr lang="en-US" dirty="0" smtClean="0"/>
              <a:t>Amazon Web Services (S3)</a:t>
            </a:r>
            <a:endParaRPr lang="en-US" dirty="0"/>
          </a:p>
        </p:txBody>
      </p:sp>
    </p:spTree>
    <p:extLst>
      <p:ext uri="{BB962C8B-B14F-4D97-AF65-F5344CB8AC3E}">
        <p14:creationId xmlns:p14="http://schemas.microsoft.com/office/powerpoint/2010/main" val="21888683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Cloud Computing </a:t>
            </a:r>
            <a:r>
              <a:rPr lang="en-US" dirty="0" smtClean="0"/>
              <a:t>– Private Cloud</a:t>
            </a:r>
            <a:endParaRPr lang="en-US" dirty="0"/>
          </a:p>
        </p:txBody>
      </p:sp>
      <p:sp>
        <p:nvSpPr>
          <p:cNvPr id="3" name="Content Placeholder 2"/>
          <p:cNvSpPr>
            <a:spLocks noGrp="1"/>
          </p:cNvSpPr>
          <p:nvPr>
            <p:ph idx="1"/>
          </p:nvPr>
        </p:nvSpPr>
        <p:spPr/>
        <p:txBody>
          <a:bodyPr/>
          <a:lstStyle/>
          <a:p>
            <a:r>
              <a:rPr lang="en-US" dirty="0" smtClean="0"/>
              <a:t>Private Cloud</a:t>
            </a:r>
          </a:p>
          <a:p>
            <a:pPr lvl="1"/>
            <a:r>
              <a:rPr lang="en-US" dirty="0" smtClean="0"/>
              <a:t>A model </a:t>
            </a:r>
            <a:r>
              <a:rPr lang="en-US" dirty="0"/>
              <a:t>of cloud computing that involves a distinct and secure cloud based environment in which only the specified client can </a:t>
            </a:r>
            <a:r>
              <a:rPr lang="en-US" dirty="0" smtClean="0"/>
              <a:t>operate</a:t>
            </a:r>
          </a:p>
          <a:p>
            <a:pPr lvl="1"/>
            <a:r>
              <a:rPr lang="en-US" dirty="0" smtClean="0"/>
              <a:t>Private </a:t>
            </a:r>
            <a:r>
              <a:rPr lang="en-US" dirty="0"/>
              <a:t>clouds will provide computing power as a service within a </a:t>
            </a:r>
            <a:r>
              <a:rPr lang="en-US" dirty="0" smtClean="0"/>
              <a:t>virtualized </a:t>
            </a:r>
            <a:r>
              <a:rPr lang="en-US" dirty="0"/>
              <a:t>environment using an underlying pool of physical computing </a:t>
            </a:r>
            <a:r>
              <a:rPr lang="en-US" dirty="0" smtClean="0"/>
              <a:t>resource</a:t>
            </a:r>
          </a:p>
          <a:p>
            <a:pPr lvl="1"/>
            <a:r>
              <a:rPr lang="en-US" dirty="0" smtClean="0"/>
              <a:t>The </a:t>
            </a:r>
            <a:r>
              <a:rPr lang="en-US" dirty="0"/>
              <a:t>cloud </a:t>
            </a:r>
            <a:r>
              <a:rPr lang="en-US" dirty="0" smtClean="0"/>
              <a:t>is </a:t>
            </a:r>
            <a:r>
              <a:rPr lang="en-US" dirty="0"/>
              <a:t>only accessible by a single </a:t>
            </a:r>
            <a:r>
              <a:rPr lang="en-US" dirty="0" smtClean="0"/>
              <a:t>organization </a:t>
            </a:r>
            <a:r>
              <a:rPr lang="en-US" dirty="0"/>
              <a:t>providing that </a:t>
            </a:r>
            <a:r>
              <a:rPr lang="en-US" dirty="0" smtClean="0"/>
              <a:t>organization </a:t>
            </a:r>
            <a:r>
              <a:rPr lang="en-US" dirty="0"/>
              <a:t>with greater control and </a:t>
            </a:r>
            <a:r>
              <a:rPr lang="en-US" dirty="0" smtClean="0"/>
              <a:t>privacy</a:t>
            </a:r>
          </a:p>
          <a:p>
            <a:pPr lvl="1"/>
            <a:r>
              <a:rPr lang="en-US" dirty="0" smtClean="0"/>
              <a:t>Private clouds are similar to traditional local access networks (LANs) but with the added ability of virtualization</a:t>
            </a:r>
          </a:p>
          <a:p>
            <a:pPr lvl="1"/>
            <a:r>
              <a:rPr lang="en-US" dirty="0" smtClean="0"/>
              <a:t>Amazon Virtual Private Cloud (Amazon VPC)</a:t>
            </a:r>
            <a:endParaRPr lang="en-US" dirty="0"/>
          </a:p>
        </p:txBody>
      </p:sp>
    </p:spTree>
    <p:extLst>
      <p:ext uri="{BB962C8B-B14F-4D97-AF65-F5344CB8AC3E}">
        <p14:creationId xmlns:p14="http://schemas.microsoft.com/office/powerpoint/2010/main" val="702052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Cloud Computing – Private </a:t>
            </a:r>
            <a:r>
              <a:rPr lang="en-US" dirty="0" smtClean="0"/>
              <a:t>Cloud (</a:t>
            </a:r>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lnSpcReduction="10000"/>
          </a:bodyPr>
          <a:lstStyle/>
          <a:p>
            <a:r>
              <a:rPr lang="en-US" dirty="0" smtClean="0"/>
              <a:t>Amazon VPC</a:t>
            </a:r>
          </a:p>
          <a:p>
            <a:pPr lvl="1"/>
            <a:r>
              <a:rPr lang="en-US" dirty="0" smtClean="0"/>
              <a:t>Lets </a:t>
            </a:r>
            <a:r>
              <a:rPr lang="en-US" dirty="0"/>
              <a:t>you provision a logically isolated section of the Amazon Web Services (AWS) Cloud where you can launch AWS resources in a virtual network that you define</a:t>
            </a:r>
            <a:r>
              <a:rPr lang="en-US" dirty="0" smtClean="0"/>
              <a:t>.</a:t>
            </a:r>
          </a:p>
          <a:p>
            <a:pPr lvl="1"/>
            <a:endParaRPr lang="en-US" dirty="0"/>
          </a:p>
          <a:p>
            <a:pPr lvl="1"/>
            <a:r>
              <a:rPr lang="en-US" dirty="0" smtClean="0"/>
              <a:t>Complete </a:t>
            </a:r>
            <a:r>
              <a:rPr lang="en-US" dirty="0"/>
              <a:t>control over your virtual networking environment, including selection of your own IP address range, creation of subnets, and configuration of route tables and network gateways</a:t>
            </a:r>
            <a:r>
              <a:rPr lang="en-US" dirty="0" smtClean="0"/>
              <a:t>.</a:t>
            </a:r>
          </a:p>
          <a:p>
            <a:pPr lvl="1"/>
            <a:endParaRPr lang="en-US" dirty="0"/>
          </a:p>
          <a:p>
            <a:pPr lvl="1"/>
            <a:r>
              <a:rPr lang="en-US" dirty="0" smtClean="0"/>
              <a:t>Can </a:t>
            </a:r>
            <a:r>
              <a:rPr lang="en-US" dirty="0"/>
              <a:t>create a Hardware Virtual Private Network (VPN) connection between your corporate datacenter and your VPC and leverage the AWS cloud as an extension of your corporate datacenter.</a:t>
            </a:r>
          </a:p>
        </p:txBody>
      </p:sp>
    </p:spTree>
    <p:extLst>
      <p:ext uri="{BB962C8B-B14F-4D97-AF65-F5344CB8AC3E}">
        <p14:creationId xmlns:p14="http://schemas.microsoft.com/office/powerpoint/2010/main" val="24032422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Cloud Computing – Hybrid Cloud</a:t>
            </a:r>
            <a:endParaRPr lang="en-US" dirty="0"/>
          </a:p>
        </p:txBody>
      </p:sp>
      <p:sp>
        <p:nvSpPr>
          <p:cNvPr id="3" name="Content Placeholder 2"/>
          <p:cNvSpPr>
            <a:spLocks noGrp="1"/>
          </p:cNvSpPr>
          <p:nvPr>
            <p:ph idx="1"/>
          </p:nvPr>
        </p:nvSpPr>
        <p:spPr/>
        <p:txBody>
          <a:bodyPr/>
          <a:lstStyle/>
          <a:p>
            <a:r>
              <a:rPr lang="en-US" dirty="0" smtClean="0"/>
              <a:t>Hybrid Cloud</a:t>
            </a:r>
          </a:p>
          <a:p>
            <a:pPr lvl="1"/>
            <a:endParaRPr lang="en-US" dirty="0" smtClean="0"/>
          </a:p>
          <a:p>
            <a:pPr lvl="1"/>
            <a:r>
              <a:rPr lang="en-US" dirty="0" smtClean="0"/>
              <a:t>An </a:t>
            </a:r>
            <a:r>
              <a:rPr lang="en-US" dirty="0"/>
              <a:t>integrated cloud service </a:t>
            </a:r>
            <a:r>
              <a:rPr lang="en-US" dirty="0" smtClean="0"/>
              <a:t>utilizing </a:t>
            </a:r>
            <a:r>
              <a:rPr lang="en-US" dirty="0"/>
              <a:t>both private and public clouds to perform distinct functions within the same </a:t>
            </a:r>
            <a:r>
              <a:rPr lang="en-US" dirty="0" smtClean="0"/>
              <a:t>organization</a:t>
            </a:r>
          </a:p>
          <a:p>
            <a:pPr lvl="1"/>
            <a:endParaRPr lang="en-US" dirty="0" smtClean="0"/>
          </a:p>
          <a:p>
            <a:pPr lvl="1"/>
            <a:r>
              <a:rPr lang="en-US" dirty="0" smtClean="0"/>
              <a:t>Public Cloud solutions are generally more cost efficient than Private Clouds</a:t>
            </a:r>
          </a:p>
          <a:p>
            <a:pPr lvl="1"/>
            <a:endParaRPr lang="en-US" dirty="0"/>
          </a:p>
          <a:p>
            <a:pPr lvl="1"/>
            <a:r>
              <a:rPr lang="en-US" dirty="0" smtClean="0"/>
              <a:t>Example:</a:t>
            </a:r>
          </a:p>
          <a:p>
            <a:pPr lvl="2"/>
            <a:r>
              <a:rPr lang="en-US" dirty="0" smtClean="0"/>
              <a:t>An organization </a:t>
            </a:r>
            <a:r>
              <a:rPr lang="en-US" dirty="0"/>
              <a:t>may store sensitive client data in house on a </a:t>
            </a:r>
            <a:r>
              <a:rPr lang="en-US" b="1" dirty="0"/>
              <a:t>private cloud</a:t>
            </a:r>
            <a:r>
              <a:rPr lang="en-US" dirty="0"/>
              <a:t> </a:t>
            </a:r>
            <a:r>
              <a:rPr lang="en-US" dirty="0" smtClean="0"/>
              <a:t>application</a:t>
            </a:r>
          </a:p>
          <a:p>
            <a:pPr lvl="2"/>
            <a:r>
              <a:rPr lang="en-US" dirty="0"/>
              <a:t>I</a:t>
            </a:r>
            <a:r>
              <a:rPr lang="en-US" dirty="0" smtClean="0"/>
              <a:t>nterconnect </a:t>
            </a:r>
            <a:r>
              <a:rPr lang="en-US" dirty="0"/>
              <a:t>that application to a business intelligence application provided on a </a:t>
            </a:r>
            <a:r>
              <a:rPr lang="en-US" b="1" dirty="0"/>
              <a:t>public cloud</a:t>
            </a:r>
            <a:r>
              <a:rPr lang="en-US" dirty="0"/>
              <a:t> as a software service</a:t>
            </a:r>
            <a:r>
              <a:rPr lang="en-US" dirty="0" smtClean="0"/>
              <a:t>.</a:t>
            </a:r>
          </a:p>
        </p:txBody>
      </p:sp>
    </p:spTree>
    <p:extLst>
      <p:ext uri="{BB962C8B-B14F-4D97-AF65-F5344CB8AC3E}">
        <p14:creationId xmlns:p14="http://schemas.microsoft.com/office/powerpoint/2010/main" val="2252867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Cloud Computing </a:t>
            </a:r>
            <a:r>
              <a:rPr lang="en-US" dirty="0" smtClean="0"/>
              <a:t>- Services</a:t>
            </a:r>
            <a:endParaRPr lang="en-US" dirty="0"/>
          </a:p>
        </p:txBody>
      </p:sp>
      <p:sp>
        <p:nvSpPr>
          <p:cNvPr id="3" name="Content Placeholder 2"/>
          <p:cNvSpPr>
            <a:spLocks noGrp="1"/>
          </p:cNvSpPr>
          <p:nvPr>
            <p:ph idx="1"/>
          </p:nvPr>
        </p:nvSpPr>
        <p:spPr/>
        <p:txBody>
          <a:bodyPr/>
          <a:lstStyle/>
          <a:p>
            <a:r>
              <a:rPr lang="en-US" dirty="0" smtClean="0"/>
              <a:t>Services</a:t>
            </a:r>
            <a:endParaRPr lang="en-US" dirty="0" smtClean="0"/>
          </a:p>
          <a:p>
            <a:pPr lvl="1"/>
            <a:endParaRPr lang="en-US" dirty="0" smtClean="0"/>
          </a:p>
          <a:p>
            <a:pPr lvl="1"/>
            <a:r>
              <a:rPr lang="en-US" dirty="0" smtClean="0"/>
              <a:t>Software </a:t>
            </a:r>
            <a:r>
              <a:rPr lang="en-US" dirty="0"/>
              <a:t>as a Service (SaaS)</a:t>
            </a:r>
          </a:p>
          <a:p>
            <a:pPr lvl="1"/>
            <a:r>
              <a:rPr lang="en-US" dirty="0"/>
              <a:t>Platform as a Service (PaaS)</a:t>
            </a:r>
          </a:p>
          <a:p>
            <a:pPr lvl="1"/>
            <a:r>
              <a:rPr lang="en-US" dirty="0" smtClean="0"/>
              <a:t>Infrastructure </a:t>
            </a:r>
            <a:r>
              <a:rPr lang="en-US" dirty="0" smtClean="0"/>
              <a:t>as a Service (IaaS)</a:t>
            </a:r>
          </a:p>
          <a:p>
            <a:pPr lvl="1"/>
            <a:endParaRPr lang="en-US" dirty="0"/>
          </a:p>
          <a:p>
            <a:pPr lvl="1"/>
            <a:endParaRPr lang="en-US" dirty="0" smtClean="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2832453"/>
            <a:ext cx="3314700" cy="3067050"/>
          </a:xfrm>
          <a:prstGeom prst="rect">
            <a:avLst/>
          </a:prstGeom>
        </p:spPr>
      </p:pic>
    </p:spTree>
    <p:extLst>
      <p:ext uri="{BB962C8B-B14F-4D97-AF65-F5344CB8AC3E}">
        <p14:creationId xmlns:p14="http://schemas.microsoft.com/office/powerpoint/2010/main" val="6432799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Cloud Computing - </a:t>
            </a:r>
            <a:r>
              <a:rPr lang="en-US" dirty="0" smtClean="0"/>
              <a:t>SaaS</a:t>
            </a:r>
            <a:endParaRPr lang="en-US" dirty="0"/>
          </a:p>
        </p:txBody>
      </p:sp>
      <p:sp>
        <p:nvSpPr>
          <p:cNvPr id="3" name="Content Placeholder 2"/>
          <p:cNvSpPr>
            <a:spLocks noGrp="1"/>
          </p:cNvSpPr>
          <p:nvPr>
            <p:ph idx="1"/>
          </p:nvPr>
        </p:nvSpPr>
        <p:spPr/>
        <p:txBody>
          <a:bodyPr/>
          <a:lstStyle/>
          <a:p>
            <a:r>
              <a:rPr lang="en-US" dirty="0" smtClean="0"/>
              <a:t>SaaS</a:t>
            </a:r>
          </a:p>
          <a:p>
            <a:pPr lvl="1"/>
            <a:endParaRPr lang="en-US" dirty="0" smtClean="0"/>
          </a:p>
          <a:p>
            <a:pPr lvl="1"/>
            <a:r>
              <a:rPr lang="en-US" dirty="0" smtClean="0"/>
              <a:t>Users </a:t>
            </a:r>
            <a:r>
              <a:rPr lang="en-US" dirty="0"/>
              <a:t>are provided access to application software and </a:t>
            </a:r>
            <a:r>
              <a:rPr lang="en-US" dirty="0" smtClean="0"/>
              <a:t>databases</a:t>
            </a:r>
          </a:p>
          <a:p>
            <a:pPr lvl="1"/>
            <a:r>
              <a:rPr lang="en-US" dirty="0"/>
              <a:t>SaaS is typically accessed by users using a thin client via a web browser.</a:t>
            </a:r>
            <a:endParaRPr lang="en-US" dirty="0" smtClean="0"/>
          </a:p>
          <a:p>
            <a:pPr lvl="1"/>
            <a:r>
              <a:rPr lang="en-US" dirty="0"/>
              <a:t>Cloud providers manage the infrastructure and platforms that run the </a:t>
            </a:r>
            <a:r>
              <a:rPr lang="en-US" dirty="0" smtClean="0"/>
              <a:t>applications</a:t>
            </a:r>
          </a:p>
          <a:p>
            <a:pPr lvl="1"/>
            <a:r>
              <a:rPr lang="en-US" dirty="0"/>
              <a:t>SaaS is sometimes referred to as "on-demand software" and is usually priced on a pay-per-use </a:t>
            </a:r>
            <a:r>
              <a:rPr lang="en-US" dirty="0" smtClean="0"/>
              <a:t>basis</a:t>
            </a:r>
          </a:p>
          <a:p>
            <a:pPr lvl="1"/>
            <a:r>
              <a:rPr lang="en-US" dirty="0" smtClean="0"/>
              <a:t>Example: Sell on Amazon (Marketplace)</a:t>
            </a:r>
            <a:endParaRPr lang="en-US" dirty="0"/>
          </a:p>
        </p:txBody>
      </p:sp>
    </p:spTree>
    <p:extLst>
      <p:ext uri="{BB962C8B-B14F-4D97-AF65-F5344CB8AC3E}">
        <p14:creationId xmlns:p14="http://schemas.microsoft.com/office/powerpoint/2010/main" val="13917737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Cloud Computing </a:t>
            </a:r>
            <a:r>
              <a:rPr lang="en-US" dirty="0" smtClean="0"/>
              <a:t>– SaaS (</a:t>
            </a:r>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r>
              <a:rPr lang="en-US" dirty="0" smtClean="0"/>
              <a:t>SaaS – Sell on Amazon (Marketplace)</a:t>
            </a:r>
          </a:p>
          <a:p>
            <a:endParaRPr lang="en-US" dirty="0"/>
          </a:p>
          <a:p>
            <a:pPr lvl="1"/>
            <a:r>
              <a:rPr lang="en-US" dirty="0"/>
              <a:t>Seller Central is a Web interface used to manage all aspects of selling on Amazon.com. </a:t>
            </a:r>
            <a:endParaRPr lang="en-US" dirty="0" smtClean="0"/>
          </a:p>
          <a:p>
            <a:pPr lvl="1"/>
            <a:endParaRPr lang="en-US" dirty="0" smtClean="0"/>
          </a:p>
          <a:p>
            <a:pPr lvl="1"/>
            <a:r>
              <a:rPr lang="en-US" dirty="0" smtClean="0"/>
              <a:t>A </a:t>
            </a:r>
            <a:r>
              <a:rPr lang="en-US" dirty="0"/>
              <a:t>Seller can add product information, make inventory updates, manage orders, and manage payments through a suite </a:t>
            </a:r>
            <a:r>
              <a:rPr lang="en-US" dirty="0" smtClean="0"/>
              <a:t>of tools</a:t>
            </a:r>
            <a:r>
              <a:rPr lang="en-US" dirty="0"/>
              <a:t>. 	</a:t>
            </a:r>
          </a:p>
          <a:p>
            <a:pPr lvl="1"/>
            <a:endParaRPr lang="en-US" dirty="0" smtClean="0"/>
          </a:p>
          <a:p>
            <a:pPr lvl="1"/>
            <a:r>
              <a:rPr lang="en-US" dirty="0" smtClean="0"/>
              <a:t>Fees are paid when a sellers product is purchased by a customer</a:t>
            </a:r>
            <a:endParaRPr lang="en-US" dirty="0"/>
          </a:p>
          <a:p>
            <a:pPr lvl="1"/>
            <a:endParaRPr lang="en-US" dirty="0" smtClean="0"/>
          </a:p>
          <a:p>
            <a:pPr lvl="1"/>
            <a:endParaRPr lang="en-US" dirty="0"/>
          </a:p>
        </p:txBody>
      </p:sp>
    </p:spTree>
    <p:extLst>
      <p:ext uri="{BB962C8B-B14F-4D97-AF65-F5344CB8AC3E}">
        <p14:creationId xmlns:p14="http://schemas.microsoft.com/office/powerpoint/2010/main" val="34906841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Cloud Computing - PaaS</a:t>
            </a:r>
            <a:endParaRPr lang="en-US" dirty="0"/>
          </a:p>
        </p:txBody>
      </p:sp>
      <p:sp>
        <p:nvSpPr>
          <p:cNvPr id="3" name="Content Placeholder 2"/>
          <p:cNvSpPr>
            <a:spLocks noGrp="1"/>
          </p:cNvSpPr>
          <p:nvPr>
            <p:ph idx="1"/>
          </p:nvPr>
        </p:nvSpPr>
        <p:spPr/>
        <p:txBody>
          <a:bodyPr/>
          <a:lstStyle/>
          <a:p>
            <a:r>
              <a:rPr lang="en-US" dirty="0"/>
              <a:t>PaaS </a:t>
            </a:r>
            <a:endParaRPr lang="en-US" dirty="0" smtClean="0"/>
          </a:p>
          <a:p>
            <a:pPr lvl="1"/>
            <a:endParaRPr lang="en-US" dirty="0" smtClean="0"/>
          </a:p>
          <a:p>
            <a:pPr lvl="1"/>
            <a:r>
              <a:rPr lang="en-US" dirty="0" smtClean="0"/>
              <a:t>Delivers </a:t>
            </a:r>
            <a:r>
              <a:rPr lang="en-US" dirty="0"/>
              <a:t>cloud-based application development tools in addition to services for testing, deploying, collaborating, hosting, and maintaining applications</a:t>
            </a:r>
            <a:r>
              <a:rPr lang="en-US" dirty="0" smtClean="0"/>
              <a:t>.</a:t>
            </a:r>
          </a:p>
          <a:p>
            <a:pPr lvl="1"/>
            <a:endParaRPr lang="en-US" dirty="0"/>
          </a:p>
          <a:p>
            <a:pPr lvl="1"/>
            <a:r>
              <a:rPr lang="en-US" dirty="0"/>
              <a:t>PaaS offerings facilitate the deployment of applications or services without the cost and complexity of buying and managing the underlying hardware and software and </a:t>
            </a:r>
            <a:r>
              <a:rPr lang="en-US" dirty="0" smtClean="0"/>
              <a:t>provisioning </a:t>
            </a:r>
            <a:r>
              <a:rPr lang="en-US" dirty="0"/>
              <a:t>hosting </a:t>
            </a:r>
            <a:r>
              <a:rPr lang="en-US" dirty="0" smtClean="0"/>
              <a:t>capabilities</a:t>
            </a:r>
          </a:p>
          <a:p>
            <a:pPr lvl="1"/>
            <a:endParaRPr lang="en-US" dirty="0"/>
          </a:p>
          <a:p>
            <a:pPr lvl="1"/>
            <a:r>
              <a:rPr lang="en-US" dirty="0" smtClean="0"/>
              <a:t>Example, AWS Elastic Beanstalk</a:t>
            </a:r>
            <a:endParaRPr lang="en-US" dirty="0"/>
          </a:p>
        </p:txBody>
      </p:sp>
    </p:spTree>
    <p:extLst>
      <p:ext uri="{BB962C8B-B14F-4D97-AF65-F5344CB8AC3E}">
        <p14:creationId xmlns:p14="http://schemas.microsoft.com/office/powerpoint/2010/main" val="21085738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Cloud Computing </a:t>
            </a:r>
            <a:r>
              <a:rPr lang="en-US" dirty="0" smtClean="0"/>
              <a:t>– PaaS (</a:t>
            </a:r>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PaaS – Elastic Beanstalk</a:t>
            </a:r>
          </a:p>
          <a:p>
            <a:endParaRPr lang="en-US" dirty="0"/>
          </a:p>
          <a:p>
            <a:pPr lvl="1"/>
            <a:r>
              <a:rPr lang="en-US" dirty="0"/>
              <a:t>Developers simply upload their application, and Elastic Beanstalk automatically handles the deployment details of capacity provisioning, load balancing, auto-scaling, and application health monitoring</a:t>
            </a:r>
            <a:r>
              <a:rPr lang="en-US" dirty="0" smtClean="0"/>
              <a:t>.</a:t>
            </a:r>
          </a:p>
          <a:p>
            <a:pPr lvl="1"/>
            <a:endParaRPr lang="en-US" dirty="0"/>
          </a:p>
          <a:p>
            <a:pPr lvl="1"/>
            <a:r>
              <a:rPr lang="en-US" dirty="0" smtClean="0"/>
              <a:t>Automates </a:t>
            </a:r>
            <a:r>
              <a:rPr lang="en-US" dirty="0"/>
              <a:t>the details of capacity provisioning, load balancing, auto scaling, and application deployment – creating an environment that runs a version of your </a:t>
            </a:r>
            <a:r>
              <a:rPr lang="en-US" dirty="0" smtClean="0"/>
              <a:t>application</a:t>
            </a:r>
          </a:p>
          <a:p>
            <a:pPr lvl="1"/>
            <a:endParaRPr lang="en-US" dirty="0"/>
          </a:p>
          <a:p>
            <a:pPr lvl="1"/>
            <a:r>
              <a:rPr lang="en-US" dirty="0" smtClean="0"/>
              <a:t>Elastic </a:t>
            </a:r>
            <a:r>
              <a:rPr lang="en-US" dirty="0"/>
              <a:t>Beanstalk lets </a:t>
            </a:r>
            <a:r>
              <a:rPr lang="en-US" dirty="0" smtClean="0"/>
              <a:t>you retain full </a:t>
            </a:r>
            <a:r>
              <a:rPr lang="en-US" dirty="0"/>
              <a:t>control over the AWS resources powering your application. If you decide you want to take over some (or all) of the elements of your infrastructure, you can do so seamlessly by using Elastic Beanstalk's management capabilities. </a:t>
            </a:r>
          </a:p>
        </p:txBody>
      </p:sp>
    </p:spTree>
    <p:extLst>
      <p:ext uri="{BB962C8B-B14F-4D97-AF65-F5344CB8AC3E}">
        <p14:creationId xmlns:p14="http://schemas.microsoft.com/office/powerpoint/2010/main" val="27536783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Cloud Computing - IaaS</a:t>
            </a:r>
            <a:endParaRPr lang="en-US" dirty="0"/>
          </a:p>
        </p:txBody>
      </p:sp>
      <p:sp>
        <p:nvSpPr>
          <p:cNvPr id="3" name="Content Placeholder 2"/>
          <p:cNvSpPr>
            <a:spLocks noGrp="1"/>
          </p:cNvSpPr>
          <p:nvPr>
            <p:ph idx="1"/>
          </p:nvPr>
        </p:nvSpPr>
        <p:spPr/>
        <p:txBody>
          <a:bodyPr/>
          <a:lstStyle/>
          <a:p>
            <a:r>
              <a:rPr lang="en-US" dirty="0" smtClean="0"/>
              <a:t>IaaS</a:t>
            </a:r>
          </a:p>
          <a:p>
            <a:pPr lvl="1"/>
            <a:endParaRPr lang="en-US" dirty="0" smtClean="0"/>
          </a:p>
          <a:p>
            <a:pPr lvl="1"/>
            <a:r>
              <a:rPr lang="en-US" dirty="0" smtClean="0"/>
              <a:t>These are solutions that provide </a:t>
            </a:r>
            <a:r>
              <a:rPr lang="en-US" dirty="0"/>
              <a:t>users with physical or virtual resources that satisfy the requirements of the user applications in terms of CPU, memory, operating system and storage</a:t>
            </a:r>
            <a:r>
              <a:rPr lang="en-US" dirty="0" smtClean="0"/>
              <a:t>.</a:t>
            </a:r>
            <a:endParaRPr lang="en-US" dirty="0"/>
          </a:p>
          <a:p>
            <a:pPr lvl="1"/>
            <a:r>
              <a:rPr lang="en-US" dirty="0"/>
              <a:t>The end user has full controls over the </a:t>
            </a:r>
            <a:r>
              <a:rPr lang="en-US" dirty="0" smtClean="0"/>
              <a:t>virtualized </a:t>
            </a:r>
            <a:r>
              <a:rPr lang="en-US" dirty="0"/>
              <a:t>computer instance, and can </a:t>
            </a:r>
            <a:r>
              <a:rPr lang="en-US" dirty="0" smtClean="0"/>
              <a:t>customize </a:t>
            </a:r>
            <a:r>
              <a:rPr lang="en-US" dirty="0"/>
              <a:t>the instance accordingly</a:t>
            </a:r>
            <a:r>
              <a:rPr lang="en-US" dirty="0" smtClean="0"/>
              <a:t>.</a:t>
            </a:r>
          </a:p>
          <a:p>
            <a:pPr lvl="1"/>
            <a:r>
              <a:rPr lang="en-US" dirty="0"/>
              <a:t>Unlike purchasing the physical servers, IaaS is usually charged on a utility basis depending on the consumption of the resources</a:t>
            </a:r>
            <a:r>
              <a:rPr lang="en-US" dirty="0" smtClean="0"/>
              <a:t>.</a:t>
            </a:r>
          </a:p>
          <a:p>
            <a:pPr lvl="1"/>
            <a:r>
              <a:rPr lang="en-US" dirty="0" smtClean="0"/>
              <a:t>Example, AWS EC2</a:t>
            </a:r>
            <a:endParaRPr lang="en-US" dirty="0"/>
          </a:p>
        </p:txBody>
      </p:sp>
    </p:spTree>
    <p:extLst>
      <p:ext uri="{BB962C8B-B14F-4D97-AF65-F5344CB8AC3E}">
        <p14:creationId xmlns:p14="http://schemas.microsoft.com/office/powerpoint/2010/main" val="38759559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Cloud Computing </a:t>
            </a:r>
            <a:r>
              <a:rPr lang="en-US" dirty="0" smtClean="0"/>
              <a:t>– IaaS (</a:t>
            </a:r>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r>
              <a:rPr lang="en-US" dirty="0" smtClean="0"/>
              <a:t>IaaS – EC2</a:t>
            </a:r>
          </a:p>
          <a:p>
            <a:pPr lvl="1"/>
            <a:endParaRPr lang="en-US" dirty="0" smtClean="0"/>
          </a:p>
          <a:p>
            <a:pPr lvl="1"/>
            <a:r>
              <a:rPr lang="en-US" dirty="0" smtClean="0"/>
              <a:t>EC2 </a:t>
            </a:r>
            <a:r>
              <a:rPr lang="en-US" dirty="0"/>
              <a:t>allows users to rent virtual computers on which to run their own computer </a:t>
            </a:r>
            <a:r>
              <a:rPr lang="en-US" dirty="0" smtClean="0"/>
              <a:t>applications</a:t>
            </a:r>
          </a:p>
          <a:p>
            <a:pPr lvl="1"/>
            <a:endParaRPr lang="en-US" dirty="0"/>
          </a:p>
          <a:p>
            <a:pPr lvl="1"/>
            <a:r>
              <a:rPr lang="en-US" dirty="0"/>
              <a:t>EC2 allows scalable deployment of applications by providing a Web service through which a user can boot an Amazon Machine Image to create a virtual </a:t>
            </a:r>
            <a:r>
              <a:rPr lang="en-US" dirty="0" smtClean="0"/>
              <a:t>machine (“instance”)</a:t>
            </a:r>
            <a:endParaRPr lang="en-US" dirty="0"/>
          </a:p>
        </p:txBody>
      </p:sp>
    </p:spTree>
    <p:extLst>
      <p:ext uri="{BB962C8B-B14F-4D97-AF65-F5344CB8AC3E}">
        <p14:creationId xmlns:p14="http://schemas.microsoft.com/office/powerpoint/2010/main" val="15402819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Cloud Computing – Future Predictions</a:t>
            </a:r>
            <a:endParaRPr lang="en-US" dirty="0"/>
          </a:p>
        </p:txBody>
      </p:sp>
      <p:sp>
        <p:nvSpPr>
          <p:cNvPr id="3" name="Content Placeholder 2"/>
          <p:cNvSpPr>
            <a:spLocks noGrp="1"/>
          </p:cNvSpPr>
          <p:nvPr>
            <p:ph idx="1"/>
          </p:nvPr>
        </p:nvSpPr>
        <p:spPr/>
        <p:txBody>
          <a:bodyPr/>
          <a:lstStyle/>
          <a:p>
            <a:r>
              <a:rPr lang="en-US" dirty="0" smtClean="0"/>
              <a:t>It’s estimated by 2016 over 25% of all applications will be on the cloud</a:t>
            </a:r>
          </a:p>
          <a:p>
            <a:endParaRPr lang="en-US" dirty="0"/>
          </a:p>
          <a:p>
            <a:r>
              <a:rPr lang="en-US" dirty="0" smtClean="0"/>
              <a:t>50% of enterprises will have hybrid clouds by 2017</a:t>
            </a:r>
          </a:p>
          <a:p>
            <a:endParaRPr lang="en-US" dirty="0"/>
          </a:p>
          <a:p>
            <a:r>
              <a:rPr lang="en-US" dirty="0" smtClean="0"/>
              <a:t>67% of CIOs are actively looking into how could technologies can better serve and collaborate with customers</a:t>
            </a:r>
            <a:endParaRPr lang="en-US" dirty="0"/>
          </a:p>
        </p:txBody>
      </p:sp>
    </p:spTree>
    <p:extLst>
      <p:ext uri="{BB962C8B-B14F-4D97-AF65-F5344CB8AC3E}">
        <p14:creationId xmlns:p14="http://schemas.microsoft.com/office/powerpoint/2010/main" val="33713625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290</TotalTime>
  <Words>2410</Words>
  <Application>Microsoft Office PowerPoint</Application>
  <PresentationFormat>Widescreen</PresentationFormat>
  <Paragraphs>223</Paragraphs>
  <Slides>22</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Cloud Computing 1100101 (101)</vt:lpstr>
      <vt:lpstr>Cloud Computing – Outline</vt:lpstr>
      <vt:lpstr>Cloud Computing - Definition</vt:lpstr>
      <vt:lpstr>Cloud Computing - Origins</vt:lpstr>
      <vt:lpstr>Cloud Computing – Origins (cont)</vt:lpstr>
      <vt:lpstr>Cloud Computing – Developments</vt:lpstr>
      <vt:lpstr>Cloud Computing - Explanation</vt:lpstr>
      <vt:lpstr>Cloud Computing - Diagram</vt:lpstr>
      <vt:lpstr>Cloud Computing – Benefits</vt:lpstr>
      <vt:lpstr>Cloud Computing – Types of Clouds</vt:lpstr>
      <vt:lpstr>Cloud Computing – Public Cloud</vt:lpstr>
      <vt:lpstr>Cloud Computing – Private Cloud</vt:lpstr>
      <vt:lpstr>Cloud Computing – Private Cloud (cont)</vt:lpstr>
      <vt:lpstr>Cloud Computing – Hybrid Cloud</vt:lpstr>
      <vt:lpstr>Cloud Computing - Services</vt:lpstr>
      <vt:lpstr>Cloud Computing - SaaS</vt:lpstr>
      <vt:lpstr>Cloud Computing – SaaS (cont)</vt:lpstr>
      <vt:lpstr>Cloud Computing - PaaS</vt:lpstr>
      <vt:lpstr>Cloud Computing – PaaS (cont)</vt:lpstr>
      <vt:lpstr>Cloud Computing - IaaS</vt:lpstr>
      <vt:lpstr>Cloud Computing – IaaS (cont)</vt:lpstr>
      <vt:lpstr>Cloud Computing – Future Predictions</vt:lpstr>
    </vt:vector>
  </TitlesOfParts>
  <Company>Amazon.com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Cloud Computing 1100101 (101)</dc:title>
  <dc:creator>Fullen, Corey</dc:creator>
  <cp:lastModifiedBy>Fullen, Corey</cp:lastModifiedBy>
  <cp:revision>33</cp:revision>
  <dcterms:created xsi:type="dcterms:W3CDTF">2014-10-28T21:34:14Z</dcterms:created>
  <dcterms:modified xsi:type="dcterms:W3CDTF">2014-10-29T18:14:59Z</dcterms:modified>
</cp:coreProperties>
</file>